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3" r:id="rId14"/>
    <p:sldId id="274" r:id="rId15"/>
    <p:sldId id="275" r:id="rId16"/>
    <p:sldId id="276" r:id="rId17"/>
    <p:sldId id="277" r:id="rId18"/>
    <p:sldId id="270" r:id="rId19"/>
    <p:sldId id="269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4669D0-206E-42B5-A968-3F2ABD8A2520}" v="805" dt="2024-01-17T12:47:20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5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4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64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2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11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2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54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0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93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8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6F18419-8EC4-4787-892D-A89227918AB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2D854AB-21E1-4636-94F9-8FEFA1DC556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8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3291D6-F3D3-DB75-E53C-7C5172E79639}"/>
              </a:ext>
            </a:extLst>
          </p:cNvPr>
          <p:cNvSpPr txBox="1"/>
          <p:nvPr/>
        </p:nvSpPr>
        <p:spPr>
          <a:xfrm>
            <a:off x="2268165" y="160109"/>
            <a:ext cx="765566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TRƯỜNG ĐẠI HỌC TRÀ VINH</a:t>
            </a:r>
          </a:p>
          <a:p>
            <a:pPr algn="ctr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KHOA KỸ THUẬT &amp; CÔNG NGHỆ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207C838-303C-473D-A930-13014B9DED15}"/>
              </a:ext>
            </a:extLst>
          </p:cNvPr>
          <p:cNvSpPr/>
          <p:nvPr/>
        </p:nvSpPr>
        <p:spPr>
          <a:xfrm>
            <a:off x="0" y="83242"/>
            <a:ext cx="1721795" cy="1492639"/>
          </a:xfrm>
          <a:custGeom>
            <a:avLst/>
            <a:gdLst/>
            <a:ahLst/>
            <a:cxnLst/>
            <a:rect l="l" t="t" r="r" b="b"/>
            <a:pathLst>
              <a:path w="2191286" h="1898614">
                <a:moveTo>
                  <a:pt x="0" y="0"/>
                </a:moveTo>
                <a:lnTo>
                  <a:pt x="2191286" y="0"/>
                </a:lnTo>
                <a:lnTo>
                  <a:pt x="2191286" y="1898613"/>
                </a:lnTo>
                <a:lnTo>
                  <a:pt x="0" y="1898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63" t="-1253" r="-734578" b="-231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DE499-EDD1-6C0D-9F6E-74832382ED5E}"/>
              </a:ext>
            </a:extLst>
          </p:cNvPr>
          <p:cNvSpPr txBox="1"/>
          <p:nvPr/>
        </p:nvSpPr>
        <p:spPr>
          <a:xfrm>
            <a:off x="3409544" y="2266546"/>
            <a:ext cx="5372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BÁO CÁO ĐỒ ÁN CƠ SỞ NGÀNH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3DE1C-8937-1ADB-F616-BFF83914B69E}"/>
              </a:ext>
            </a:extLst>
          </p:cNvPr>
          <p:cNvSpPr txBox="1"/>
          <p:nvPr/>
        </p:nvSpPr>
        <p:spPr>
          <a:xfrm>
            <a:off x="1251624" y="2875002"/>
            <a:ext cx="9688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TÌM HIỂU VÀ XÂY DỰNG ỨNG DỤNG QUẢN LÝ KHÁCH SẠN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0A9A6E-844B-A936-E1DB-D1CCFAD464CC}"/>
              </a:ext>
            </a:extLst>
          </p:cNvPr>
          <p:cNvSpPr txBox="1"/>
          <p:nvPr/>
        </p:nvSpPr>
        <p:spPr>
          <a:xfrm>
            <a:off x="445041" y="4064730"/>
            <a:ext cx="5235912" cy="1798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Giáo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viên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hướng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dẫn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: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Ths.Nguyễn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Thừa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Phát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Tài</a:t>
            </a:r>
            <a:endParaRPr lang="en-US" sz="2000" dirty="0">
              <a:solidFill>
                <a:srgbClr val="333333"/>
              </a:solidFill>
              <a:cs typeface="Sriracha" panose="020B0604020202020204" charset="-34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Sinh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viên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thực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hiện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: La Tấn Đạt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Lớp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: DA21TTC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Khoa: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Kỹ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thuật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 &amp;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Công</a:t>
            </a:r>
            <a:r>
              <a:rPr lang="en-US" sz="2000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000" dirty="0" err="1">
                <a:solidFill>
                  <a:srgbClr val="333333"/>
                </a:solidFill>
                <a:cs typeface="Sriracha" panose="020B0604020202020204" charset="-34"/>
              </a:rPr>
              <a:t>nghệ</a:t>
            </a:r>
            <a:endParaRPr lang="en-US" sz="2000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0D030-3D50-7F8D-12CB-6C549D2E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03" y="113704"/>
            <a:ext cx="1333795" cy="1655335"/>
          </a:xfrm>
          <a:prstGeom prst="rect">
            <a:avLst/>
          </a:prstGeom>
        </p:spPr>
      </p:pic>
      <p:pic>
        <p:nvPicPr>
          <p:cNvPr id="12" name="Picture 11" descr="A person pointing at a chart&#10;&#10;Description automatically generated">
            <a:extLst>
              <a:ext uri="{FF2B5EF4-FFF2-40B4-BE49-F238E27FC236}">
                <a16:creationId xmlns:a16="http://schemas.microsoft.com/office/drawing/2014/main" id="{125B4917-7E1F-DB76-F656-17D5D2E9A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69" y="2793271"/>
            <a:ext cx="4064729" cy="406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5460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C4752-C75B-54A2-6DD4-157BAD6FD351}"/>
              </a:ext>
            </a:extLst>
          </p:cNvPr>
          <p:cNvSpPr txBox="1"/>
          <p:nvPr/>
        </p:nvSpPr>
        <p:spPr>
          <a:xfrm>
            <a:off x="530575" y="212920"/>
            <a:ext cx="3214574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Sơ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đồ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ERD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045D96-00D7-8729-AD57-B86D3229BB09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47DB0-F4ED-9AA9-DA07-B0FEA8E7E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17" y="672109"/>
            <a:ext cx="9308762" cy="55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4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E70365-556F-FC4C-1A45-143AF248F587}"/>
              </a:ext>
            </a:extLst>
          </p:cNvPr>
          <p:cNvGrpSpPr/>
          <p:nvPr/>
        </p:nvGrpSpPr>
        <p:grpSpPr>
          <a:xfrm>
            <a:off x="583075" y="504432"/>
            <a:ext cx="1187360" cy="450284"/>
            <a:chOff x="1137552" y="1165447"/>
            <a:chExt cx="1897201" cy="616861"/>
          </a:xfrm>
          <a:solidFill>
            <a:schemeClr val="accent1">
              <a:lumMod val="75000"/>
            </a:schemeClr>
          </a:solidFill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1979F805-5ED7-39C2-A590-B4EA24B1C06C}"/>
                </a:ext>
              </a:extLst>
            </p:cNvPr>
            <p:cNvSpPr/>
            <p:nvPr/>
          </p:nvSpPr>
          <p:spPr>
            <a:xfrm>
              <a:off x="1137552" y="1165447"/>
              <a:ext cx="1310612" cy="616861"/>
            </a:xfrm>
            <a:custGeom>
              <a:avLst/>
              <a:gdLst/>
              <a:ahLst/>
              <a:cxnLst/>
              <a:rect l="l" t="t" r="r" b="b"/>
              <a:pathLst>
                <a:path w="225406" h="106091">
                  <a:moveTo>
                    <a:pt x="0" y="0"/>
                  </a:moveTo>
                  <a:lnTo>
                    <a:pt x="225406" y="0"/>
                  </a:lnTo>
                  <a:lnTo>
                    <a:pt x="225406" y="106091"/>
                  </a:lnTo>
                  <a:lnTo>
                    <a:pt x="0" y="10609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0C96FB30-8779-8BA2-B493-AD73EA01A186}"/>
                </a:ext>
              </a:extLst>
            </p:cNvPr>
            <p:cNvSpPr/>
            <p:nvPr/>
          </p:nvSpPr>
          <p:spPr>
            <a:xfrm>
              <a:off x="1861576" y="1165447"/>
              <a:ext cx="1173177" cy="616861"/>
            </a:xfrm>
            <a:custGeom>
              <a:avLst/>
              <a:gdLst/>
              <a:ahLst/>
              <a:cxnLst/>
              <a:rect l="l" t="t" r="r" b="b"/>
              <a:pathLst>
                <a:path w="201769" h="106091">
                  <a:moveTo>
                    <a:pt x="100884" y="0"/>
                  </a:moveTo>
                  <a:lnTo>
                    <a:pt x="201769" y="106091"/>
                  </a:lnTo>
                  <a:lnTo>
                    <a:pt x="0" y="106091"/>
                  </a:lnTo>
                  <a:lnTo>
                    <a:pt x="10088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ACB6E4-0C3A-BE77-CF72-3E787AE17505}"/>
              </a:ext>
            </a:extLst>
          </p:cNvPr>
          <p:cNvSpPr txBox="1"/>
          <p:nvPr/>
        </p:nvSpPr>
        <p:spPr>
          <a:xfrm>
            <a:off x="801074" y="321012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AB095-6A5B-5DFC-1E28-75487A7BE6DB}"/>
              </a:ext>
            </a:extLst>
          </p:cNvPr>
          <p:cNvSpPr txBox="1"/>
          <p:nvPr/>
        </p:nvSpPr>
        <p:spPr>
          <a:xfrm>
            <a:off x="3287365" y="163375"/>
            <a:ext cx="69072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KẾT QUẢ ĐẠT ĐƯỢC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D107039-AAD5-29D1-1B3E-3D4AEAA6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7" y="3964506"/>
            <a:ext cx="5445593" cy="2607578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6CE6369-AC1C-C279-050F-BC8B562A0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7" y="3959773"/>
            <a:ext cx="5435727" cy="260757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D9F56C7D-6C22-B480-5EEE-DD7BE7A00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5" y="1151942"/>
            <a:ext cx="5445593" cy="2615338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FE872A5D-3639-4513-ECFD-3861C5C34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23" y="1157996"/>
            <a:ext cx="5449141" cy="26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962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A7A2F21A-85E4-0593-2CF5-8FB78D99D402}"/>
              </a:ext>
            </a:extLst>
          </p:cNvPr>
          <p:cNvSpPr/>
          <p:nvPr/>
        </p:nvSpPr>
        <p:spPr>
          <a:xfrm rot="5400000">
            <a:off x="7190092" y="3726340"/>
            <a:ext cx="529128" cy="411968"/>
          </a:xfrm>
          <a:custGeom>
            <a:avLst/>
            <a:gdLst/>
            <a:ahLst/>
            <a:cxnLst/>
            <a:rect l="l" t="t" r="r" b="b"/>
            <a:pathLst>
              <a:path w="767888" h="665968">
                <a:moveTo>
                  <a:pt x="0" y="0"/>
                </a:moveTo>
                <a:lnTo>
                  <a:pt x="767887" y="0"/>
                </a:lnTo>
                <a:lnTo>
                  <a:pt x="767887" y="665968"/>
                </a:lnTo>
                <a:lnTo>
                  <a:pt x="0" y="665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6" name="Picture 35" descr="A screenshot of a login box&#10;&#10;Description automatically generated">
            <a:extLst>
              <a:ext uri="{FF2B5EF4-FFF2-40B4-BE49-F238E27FC236}">
                <a16:creationId xmlns:a16="http://schemas.microsoft.com/office/drawing/2014/main" id="{8CB67E02-D145-168C-99F5-210BC3927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57" y="2052320"/>
            <a:ext cx="6777208" cy="367557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68044CD-C5B7-1CFD-6609-EE6985E7FD08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C52697-9D92-7762-5E6D-CEE9CBE271E9}"/>
              </a:ext>
            </a:extLst>
          </p:cNvPr>
          <p:cNvSpPr txBox="1"/>
          <p:nvPr/>
        </p:nvSpPr>
        <p:spPr>
          <a:xfrm>
            <a:off x="530575" y="212920"/>
            <a:ext cx="2757374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Đăng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nhập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475C42-31E1-4671-327D-41003475AFD2}"/>
              </a:ext>
            </a:extLst>
          </p:cNvPr>
          <p:cNvSpPr txBox="1"/>
          <p:nvPr/>
        </p:nvSpPr>
        <p:spPr>
          <a:xfrm>
            <a:off x="8204246" y="3296674"/>
            <a:ext cx="3469594" cy="1186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Form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đăng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nhập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dành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cho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admin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và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nhân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viên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545398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A7A2F21A-85E4-0593-2CF5-8FB78D99D402}"/>
              </a:ext>
            </a:extLst>
          </p:cNvPr>
          <p:cNvSpPr/>
          <p:nvPr/>
        </p:nvSpPr>
        <p:spPr>
          <a:xfrm rot="5400000">
            <a:off x="7190092" y="3726340"/>
            <a:ext cx="529128" cy="411968"/>
          </a:xfrm>
          <a:custGeom>
            <a:avLst/>
            <a:gdLst/>
            <a:ahLst/>
            <a:cxnLst/>
            <a:rect l="l" t="t" r="r" b="b"/>
            <a:pathLst>
              <a:path w="767888" h="665968">
                <a:moveTo>
                  <a:pt x="0" y="0"/>
                </a:moveTo>
                <a:lnTo>
                  <a:pt x="767887" y="0"/>
                </a:lnTo>
                <a:lnTo>
                  <a:pt x="767887" y="665968"/>
                </a:lnTo>
                <a:lnTo>
                  <a:pt x="0" y="665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8044CD-C5B7-1CFD-6609-EE6985E7FD08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C52697-9D92-7762-5E6D-CEE9CBE271E9}"/>
              </a:ext>
            </a:extLst>
          </p:cNvPr>
          <p:cNvSpPr txBox="1"/>
          <p:nvPr/>
        </p:nvSpPr>
        <p:spPr>
          <a:xfrm>
            <a:off x="530574" y="212920"/>
            <a:ext cx="3238785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Thêm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,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sửa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,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xóa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phòng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475C42-31E1-4671-327D-41003475AFD2}"/>
              </a:ext>
            </a:extLst>
          </p:cNvPr>
          <p:cNvSpPr txBox="1"/>
          <p:nvPr/>
        </p:nvSpPr>
        <p:spPr>
          <a:xfrm>
            <a:off x="8204246" y="3144274"/>
            <a:ext cx="3469594" cy="176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Trang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thêm,sửa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,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xóa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phòng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cho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khách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sạn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do admin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quản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lý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8E798D-B84B-3B94-EF33-F9E94F7B7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" y="2072640"/>
            <a:ext cx="6865938" cy="34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3122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A7A2F21A-85E4-0593-2CF5-8FB78D99D402}"/>
              </a:ext>
            </a:extLst>
          </p:cNvPr>
          <p:cNvSpPr/>
          <p:nvPr/>
        </p:nvSpPr>
        <p:spPr>
          <a:xfrm rot="5400000">
            <a:off x="7190092" y="3726340"/>
            <a:ext cx="529128" cy="411968"/>
          </a:xfrm>
          <a:custGeom>
            <a:avLst/>
            <a:gdLst/>
            <a:ahLst/>
            <a:cxnLst/>
            <a:rect l="l" t="t" r="r" b="b"/>
            <a:pathLst>
              <a:path w="767888" h="665968">
                <a:moveTo>
                  <a:pt x="0" y="0"/>
                </a:moveTo>
                <a:lnTo>
                  <a:pt x="767887" y="0"/>
                </a:lnTo>
                <a:lnTo>
                  <a:pt x="767887" y="665968"/>
                </a:lnTo>
                <a:lnTo>
                  <a:pt x="0" y="665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8044CD-C5B7-1CFD-6609-EE6985E7FD08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C52697-9D92-7762-5E6D-CEE9CBE271E9}"/>
              </a:ext>
            </a:extLst>
          </p:cNvPr>
          <p:cNvSpPr txBox="1"/>
          <p:nvPr/>
        </p:nvSpPr>
        <p:spPr>
          <a:xfrm>
            <a:off x="530574" y="212920"/>
            <a:ext cx="3005105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Đăng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ký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khách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hàng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475C42-31E1-4671-327D-41003475AFD2}"/>
              </a:ext>
            </a:extLst>
          </p:cNvPr>
          <p:cNvSpPr txBox="1"/>
          <p:nvPr/>
        </p:nvSpPr>
        <p:spPr>
          <a:xfrm>
            <a:off x="8204246" y="3296674"/>
            <a:ext cx="3469594" cy="176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Trang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đăng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ký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khách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hàng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gồm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các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thông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tin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về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khách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hàng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220D00-5A22-F9A4-B579-89322E6C7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0" y="2144201"/>
            <a:ext cx="6810193" cy="32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78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A7A2F21A-85E4-0593-2CF5-8FB78D99D402}"/>
              </a:ext>
            </a:extLst>
          </p:cNvPr>
          <p:cNvSpPr/>
          <p:nvPr/>
        </p:nvSpPr>
        <p:spPr>
          <a:xfrm rot="5400000">
            <a:off x="7190092" y="3726340"/>
            <a:ext cx="529128" cy="411968"/>
          </a:xfrm>
          <a:custGeom>
            <a:avLst/>
            <a:gdLst/>
            <a:ahLst/>
            <a:cxnLst/>
            <a:rect l="l" t="t" r="r" b="b"/>
            <a:pathLst>
              <a:path w="767888" h="665968">
                <a:moveTo>
                  <a:pt x="0" y="0"/>
                </a:moveTo>
                <a:lnTo>
                  <a:pt x="767887" y="0"/>
                </a:lnTo>
                <a:lnTo>
                  <a:pt x="767887" y="665968"/>
                </a:lnTo>
                <a:lnTo>
                  <a:pt x="0" y="665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8044CD-C5B7-1CFD-6609-EE6985E7FD08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C52697-9D92-7762-5E6D-CEE9CBE271E9}"/>
              </a:ext>
            </a:extLst>
          </p:cNvPr>
          <p:cNvSpPr txBox="1"/>
          <p:nvPr/>
        </p:nvSpPr>
        <p:spPr>
          <a:xfrm>
            <a:off x="530575" y="212920"/>
            <a:ext cx="2757374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Thanh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toán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475C42-31E1-4671-327D-41003475AFD2}"/>
              </a:ext>
            </a:extLst>
          </p:cNvPr>
          <p:cNvSpPr txBox="1"/>
          <p:nvPr/>
        </p:nvSpPr>
        <p:spPr>
          <a:xfrm>
            <a:off x="8204246" y="3296674"/>
            <a:ext cx="3469594" cy="1186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Form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thanh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toán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thuê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phòng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của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khách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hàng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3300A5-3987-6065-CBFB-729DD18F6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2316480"/>
            <a:ext cx="6698914" cy="32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500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A7A2F21A-85E4-0593-2CF5-8FB78D99D402}"/>
              </a:ext>
            </a:extLst>
          </p:cNvPr>
          <p:cNvSpPr/>
          <p:nvPr/>
        </p:nvSpPr>
        <p:spPr>
          <a:xfrm rot="5400000">
            <a:off x="7190092" y="3726340"/>
            <a:ext cx="529128" cy="411968"/>
          </a:xfrm>
          <a:custGeom>
            <a:avLst/>
            <a:gdLst/>
            <a:ahLst/>
            <a:cxnLst/>
            <a:rect l="l" t="t" r="r" b="b"/>
            <a:pathLst>
              <a:path w="767888" h="665968">
                <a:moveTo>
                  <a:pt x="0" y="0"/>
                </a:moveTo>
                <a:lnTo>
                  <a:pt x="767887" y="0"/>
                </a:lnTo>
                <a:lnTo>
                  <a:pt x="767887" y="665968"/>
                </a:lnTo>
                <a:lnTo>
                  <a:pt x="0" y="665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8044CD-C5B7-1CFD-6609-EE6985E7FD08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C52697-9D92-7762-5E6D-CEE9CBE271E9}"/>
              </a:ext>
            </a:extLst>
          </p:cNvPr>
          <p:cNvSpPr txBox="1"/>
          <p:nvPr/>
        </p:nvSpPr>
        <p:spPr>
          <a:xfrm>
            <a:off x="530574" y="212920"/>
            <a:ext cx="4102385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Thông tin chi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tiết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khách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hàng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475C42-31E1-4671-327D-41003475AFD2}"/>
              </a:ext>
            </a:extLst>
          </p:cNvPr>
          <p:cNvSpPr txBox="1"/>
          <p:nvPr/>
        </p:nvSpPr>
        <p:spPr>
          <a:xfrm>
            <a:off x="8204246" y="3296674"/>
            <a:ext cx="3469594" cy="176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Form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thông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tin chi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tiết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khách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hàng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được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lưu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trữ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trong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cơ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sở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dữ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liệu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526C12D-74AF-FD70-92C7-F46A8FD95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2296160"/>
            <a:ext cx="6975517" cy="334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0516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A7A2F21A-85E4-0593-2CF5-8FB78D99D402}"/>
              </a:ext>
            </a:extLst>
          </p:cNvPr>
          <p:cNvSpPr/>
          <p:nvPr/>
        </p:nvSpPr>
        <p:spPr>
          <a:xfrm rot="5400000">
            <a:off x="7190092" y="3726340"/>
            <a:ext cx="529128" cy="411968"/>
          </a:xfrm>
          <a:custGeom>
            <a:avLst/>
            <a:gdLst/>
            <a:ahLst/>
            <a:cxnLst/>
            <a:rect l="l" t="t" r="r" b="b"/>
            <a:pathLst>
              <a:path w="767888" h="665968">
                <a:moveTo>
                  <a:pt x="0" y="0"/>
                </a:moveTo>
                <a:lnTo>
                  <a:pt x="767887" y="0"/>
                </a:lnTo>
                <a:lnTo>
                  <a:pt x="767887" y="665968"/>
                </a:lnTo>
                <a:lnTo>
                  <a:pt x="0" y="665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8044CD-C5B7-1CFD-6609-EE6985E7FD08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C52697-9D92-7762-5E6D-CEE9CBE271E9}"/>
              </a:ext>
            </a:extLst>
          </p:cNvPr>
          <p:cNvSpPr txBox="1"/>
          <p:nvPr/>
        </p:nvSpPr>
        <p:spPr>
          <a:xfrm>
            <a:off x="530575" y="212920"/>
            <a:ext cx="2757374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Đăng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ký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nhân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viên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475C42-31E1-4671-327D-41003475AFD2}"/>
              </a:ext>
            </a:extLst>
          </p:cNvPr>
          <p:cNvSpPr txBox="1"/>
          <p:nvPr/>
        </p:nvSpPr>
        <p:spPr>
          <a:xfrm>
            <a:off x="8204246" y="3296674"/>
            <a:ext cx="3469594" cy="1186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Form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đăng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ký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nhân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viên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do admin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quản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lý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221388-301F-4D33-78C6-E4E389B8F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9" y="2174240"/>
            <a:ext cx="7039623" cy="33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9318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B12E11-9B99-D4E9-2C72-CFB03F468B46}"/>
              </a:ext>
            </a:extLst>
          </p:cNvPr>
          <p:cNvGrpSpPr/>
          <p:nvPr/>
        </p:nvGrpSpPr>
        <p:grpSpPr>
          <a:xfrm>
            <a:off x="583075" y="729575"/>
            <a:ext cx="1187360" cy="450284"/>
            <a:chOff x="1137552" y="1165447"/>
            <a:chExt cx="1897201" cy="616861"/>
          </a:xfrm>
          <a:solidFill>
            <a:schemeClr val="accent1">
              <a:lumMod val="75000"/>
            </a:schemeClr>
          </a:solidFill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CCBF3466-6008-9268-FDAB-D70C9BFB5079}"/>
                </a:ext>
              </a:extLst>
            </p:cNvPr>
            <p:cNvSpPr/>
            <p:nvPr/>
          </p:nvSpPr>
          <p:spPr>
            <a:xfrm>
              <a:off x="1137552" y="1165447"/>
              <a:ext cx="1310612" cy="616861"/>
            </a:xfrm>
            <a:custGeom>
              <a:avLst/>
              <a:gdLst/>
              <a:ahLst/>
              <a:cxnLst/>
              <a:rect l="l" t="t" r="r" b="b"/>
              <a:pathLst>
                <a:path w="225406" h="106091">
                  <a:moveTo>
                    <a:pt x="0" y="0"/>
                  </a:moveTo>
                  <a:lnTo>
                    <a:pt x="225406" y="0"/>
                  </a:lnTo>
                  <a:lnTo>
                    <a:pt x="225406" y="106091"/>
                  </a:lnTo>
                  <a:lnTo>
                    <a:pt x="0" y="10609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D1CB6DC1-E97D-2B35-99FD-95DC5704A3CE}"/>
                </a:ext>
              </a:extLst>
            </p:cNvPr>
            <p:cNvSpPr/>
            <p:nvPr/>
          </p:nvSpPr>
          <p:spPr>
            <a:xfrm>
              <a:off x="1861576" y="1165447"/>
              <a:ext cx="1173177" cy="616861"/>
            </a:xfrm>
            <a:custGeom>
              <a:avLst/>
              <a:gdLst/>
              <a:ahLst/>
              <a:cxnLst/>
              <a:rect l="l" t="t" r="r" b="b"/>
              <a:pathLst>
                <a:path w="201769" h="106091">
                  <a:moveTo>
                    <a:pt x="100884" y="0"/>
                  </a:moveTo>
                  <a:lnTo>
                    <a:pt x="201769" y="106091"/>
                  </a:lnTo>
                  <a:lnTo>
                    <a:pt x="0" y="106091"/>
                  </a:lnTo>
                  <a:lnTo>
                    <a:pt x="10088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3D16ABD-C0A7-DD18-809B-74AB5D527400}"/>
              </a:ext>
            </a:extLst>
          </p:cNvPr>
          <p:cNvSpPr txBox="1"/>
          <p:nvPr/>
        </p:nvSpPr>
        <p:spPr>
          <a:xfrm>
            <a:off x="749239" y="561862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2D0EF-B07D-3BB3-CB5F-BCAE34ABA5C4}"/>
              </a:ext>
            </a:extLst>
          </p:cNvPr>
          <p:cNvSpPr txBox="1"/>
          <p:nvPr/>
        </p:nvSpPr>
        <p:spPr>
          <a:xfrm>
            <a:off x="583075" y="1797384"/>
            <a:ext cx="39791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KẾT LUẬN VÀ HƯỚNG PHÁT TRIỂN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A64F8-8A05-3E6D-A409-3B38535A68F0}"/>
              </a:ext>
            </a:extLst>
          </p:cNvPr>
          <p:cNvSpPr/>
          <p:nvPr/>
        </p:nvSpPr>
        <p:spPr>
          <a:xfrm rot="5400000" flipH="1">
            <a:off x="7803203" y="928994"/>
            <a:ext cx="45719" cy="54864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90F540-A0F5-DBEB-C85F-02FC3A0B8CD7}"/>
              </a:ext>
            </a:extLst>
          </p:cNvPr>
          <p:cNvSpPr/>
          <p:nvPr/>
        </p:nvSpPr>
        <p:spPr>
          <a:xfrm flipH="1">
            <a:off x="7149828" y="1643978"/>
            <a:ext cx="45719" cy="397861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AA581-B6B9-1A22-E793-C7B31D9B68C1}"/>
              </a:ext>
            </a:extLst>
          </p:cNvPr>
          <p:cNvSpPr txBox="1"/>
          <p:nvPr/>
        </p:nvSpPr>
        <p:spPr>
          <a:xfrm>
            <a:off x="5034136" y="1918039"/>
            <a:ext cx="2115691" cy="1405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 err="1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Phần</a:t>
            </a:r>
            <a:r>
              <a:rPr lang="en-US" sz="3000" b="1" dirty="0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 </a:t>
            </a:r>
            <a:r>
              <a:rPr lang="en-US" sz="3000" b="1" dirty="0" err="1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đã</a:t>
            </a:r>
            <a:r>
              <a:rPr lang="en-US" sz="3000" b="1" dirty="0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 </a:t>
            </a:r>
            <a:r>
              <a:rPr lang="en-US" sz="3000" b="1" dirty="0" err="1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hoàn</a:t>
            </a:r>
            <a:r>
              <a:rPr lang="en-US" sz="3000" b="1" dirty="0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 </a:t>
            </a:r>
            <a:r>
              <a:rPr lang="en-US" sz="3000" b="1" dirty="0" err="1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thành</a:t>
            </a:r>
            <a:endParaRPr lang="en-US" sz="3000" b="1" dirty="0">
              <a:solidFill>
                <a:schemeClr val="bg2">
                  <a:lumMod val="75000"/>
                </a:schemeClr>
              </a:solidFill>
              <a:cs typeface="Sriracha" panose="020B060402020202020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2DE45-AC26-BB1B-3EF4-BA4CA63120B5}"/>
              </a:ext>
            </a:extLst>
          </p:cNvPr>
          <p:cNvSpPr txBox="1"/>
          <p:nvPr/>
        </p:nvSpPr>
        <p:spPr>
          <a:xfrm>
            <a:off x="5034136" y="3955938"/>
            <a:ext cx="2115692" cy="1405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 err="1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Phần</a:t>
            </a:r>
            <a:r>
              <a:rPr lang="en-US" sz="3000" b="1" dirty="0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 </a:t>
            </a:r>
            <a:r>
              <a:rPr lang="en-US" sz="3000" b="1" dirty="0" err="1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chưa</a:t>
            </a:r>
            <a:r>
              <a:rPr lang="en-US" sz="3000" b="1" dirty="0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 </a:t>
            </a:r>
            <a:r>
              <a:rPr lang="en-US" sz="3000" b="1" dirty="0" err="1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hoàn</a:t>
            </a:r>
            <a:r>
              <a:rPr lang="en-US" sz="3000" b="1" dirty="0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 </a:t>
            </a:r>
            <a:r>
              <a:rPr lang="en-US" sz="3000" b="1" dirty="0" err="1">
                <a:solidFill>
                  <a:schemeClr val="bg2">
                    <a:lumMod val="75000"/>
                  </a:schemeClr>
                </a:solidFill>
                <a:cs typeface="Sriracha" panose="020B0604020202020204" charset="-34"/>
              </a:rPr>
              <a:t>thành</a:t>
            </a:r>
            <a:endParaRPr lang="en-US" sz="3000" b="1" dirty="0">
              <a:solidFill>
                <a:schemeClr val="bg2">
                  <a:lumMod val="75000"/>
                </a:schemeClr>
              </a:solidFill>
              <a:cs typeface="Sriracha" panose="020B0604020202020204" charset="-34"/>
            </a:endParaRP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D643D709-A02D-43C3-C532-2B48F8ECB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571" y="3201018"/>
            <a:ext cx="349573" cy="432266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EFD32C0C-46D4-4B70-3D51-0A89D5473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570" y="2628175"/>
            <a:ext cx="349573" cy="432266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BD56D22D-D270-38BD-0666-1122D599A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5181" y="2059609"/>
            <a:ext cx="349573" cy="432266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58E6B418-97A8-AB41-39E7-253C054A2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5181" y="1549030"/>
            <a:ext cx="349573" cy="432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1BBAE-B271-DDE6-E704-EE4AD53A63D4}"/>
              </a:ext>
            </a:extLst>
          </p:cNvPr>
          <p:cNvSpPr txBox="1"/>
          <p:nvPr/>
        </p:nvSpPr>
        <p:spPr>
          <a:xfrm>
            <a:off x="7704388" y="1455500"/>
            <a:ext cx="387248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Hoàn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thiện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thiết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kế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và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đặc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tả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hệ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thống</a:t>
            </a:r>
            <a:endParaRPr lang="en-US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353CC7-0610-9DAE-C61C-93065CD68C85}"/>
              </a:ext>
            </a:extLst>
          </p:cNvPr>
          <p:cNvSpPr txBox="1"/>
          <p:nvPr/>
        </p:nvSpPr>
        <p:spPr>
          <a:xfrm>
            <a:off x="7704388" y="1981296"/>
            <a:ext cx="387248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Giao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diện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đơn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giản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dễ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sử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dụng</a:t>
            </a:r>
            <a:endParaRPr lang="en-US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B7F7B6-5441-CAD0-823D-5B205A322DF6}"/>
              </a:ext>
            </a:extLst>
          </p:cNvPr>
          <p:cNvSpPr txBox="1"/>
          <p:nvPr/>
        </p:nvSpPr>
        <p:spPr>
          <a:xfrm>
            <a:off x="7704388" y="2511275"/>
            <a:ext cx="387248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Hệ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thống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đầy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đủ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tính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năng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đã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đề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ra</a:t>
            </a:r>
            <a:endParaRPr lang="en-US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4E9D9-CCA7-D6DC-C25A-A7771D40F9D3}"/>
              </a:ext>
            </a:extLst>
          </p:cNvPr>
          <p:cNvSpPr txBox="1"/>
          <p:nvPr/>
        </p:nvSpPr>
        <p:spPr>
          <a:xfrm>
            <a:off x="7704387" y="3060441"/>
            <a:ext cx="387248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Khả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năng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xử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lý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gần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như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tức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thời</a:t>
            </a:r>
            <a:endParaRPr lang="en-US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575DE862-ADB4-C913-027E-BD96C418E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8295" y="3817388"/>
            <a:ext cx="456092" cy="456092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CCE2A940-F8A6-E3C6-CC2A-38116837A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4310" y="4429088"/>
            <a:ext cx="456092" cy="4560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0504E-624A-81A7-AD5D-E0849E08AC41}"/>
              </a:ext>
            </a:extLst>
          </p:cNvPr>
          <p:cNvSpPr txBox="1"/>
          <p:nvPr/>
        </p:nvSpPr>
        <p:spPr>
          <a:xfrm>
            <a:off x="7700402" y="3733629"/>
            <a:ext cx="387248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Chức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năng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còn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hạn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chế</a:t>
            </a:r>
            <a:endParaRPr lang="en-US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6D9E58-5E86-ECE8-7CE6-46329E8E4AC8}"/>
              </a:ext>
            </a:extLst>
          </p:cNvPr>
          <p:cNvSpPr txBox="1"/>
          <p:nvPr/>
        </p:nvSpPr>
        <p:spPr>
          <a:xfrm>
            <a:off x="7700401" y="4317389"/>
            <a:ext cx="387248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Chưa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có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tính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bảo</a:t>
            </a:r>
            <a:r>
              <a:rPr lang="en-US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b="1" dirty="0" err="1">
                <a:solidFill>
                  <a:srgbClr val="333333"/>
                </a:solidFill>
                <a:cs typeface="Sriracha" panose="020B0604020202020204" charset="-34"/>
              </a:rPr>
              <a:t>mật</a:t>
            </a:r>
            <a:endParaRPr lang="en-US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B1D60D-12E3-320E-E785-362FDFDCE571}"/>
              </a:ext>
            </a:extLst>
          </p:cNvPr>
          <p:cNvGrpSpPr/>
          <p:nvPr/>
        </p:nvGrpSpPr>
        <p:grpSpPr>
          <a:xfrm>
            <a:off x="5191058" y="682343"/>
            <a:ext cx="4346829" cy="589835"/>
            <a:chOff x="9144000" y="1165446"/>
            <a:chExt cx="6714808" cy="1066422"/>
          </a:xfrm>
          <a:solidFill>
            <a:schemeClr val="accent1">
              <a:lumMod val="75000"/>
            </a:schemeClr>
          </a:solidFill>
        </p:grpSpPr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2B37A923-A738-618C-58E2-5D28FEF29BF2}"/>
                </a:ext>
              </a:extLst>
            </p:cNvPr>
            <p:cNvSpPr/>
            <p:nvPr/>
          </p:nvSpPr>
          <p:spPr>
            <a:xfrm>
              <a:off x="9144000" y="1165447"/>
              <a:ext cx="4551413" cy="1066421"/>
            </a:xfrm>
            <a:custGeom>
              <a:avLst/>
              <a:gdLst/>
              <a:ahLst/>
              <a:cxnLst/>
              <a:rect l="l" t="t" r="r" b="b"/>
              <a:pathLst>
                <a:path w="815562" h="191091">
                  <a:moveTo>
                    <a:pt x="0" y="0"/>
                  </a:moveTo>
                  <a:lnTo>
                    <a:pt x="815562" y="0"/>
                  </a:lnTo>
                  <a:lnTo>
                    <a:pt x="815562" y="191091"/>
                  </a:lnTo>
                  <a:lnTo>
                    <a:pt x="0" y="19109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03C96A92-5B58-57D9-699F-A7BFE9E51835}"/>
                </a:ext>
              </a:extLst>
            </p:cNvPr>
            <p:cNvSpPr/>
            <p:nvPr/>
          </p:nvSpPr>
          <p:spPr>
            <a:xfrm rot="5400000">
              <a:off x="13322295" y="1520313"/>
              <a:ext cx="1066419" cy="356685"/>
            </a:xfrm>
            <a:custGeom>
              <a:avLst/>
              <a:gdLst/>
              <a:ahLst/>
              <a:cxnLst/>
              <a:rect l="l" t="t" r="r" b="b"/>
              <a:pathLst>
                <a:path w="388254" h="129859">
                  <a:moveTo>
                    <a:pt x="194127" y="0"/>
                  </a:moveTo>
                  <a:lnTo>
                    <a:pt x="388254" y="129859"/>
                  </a:lnTo>
                  <a:lnTo>
                    <a:pt x="0" y="129859"/>
                  </a:lnTo>
                  <a:lnTo>
                    <a:pt x="194127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1C9F177A-10ED-BCCF-D92C-B29DE7E62985}"/>
                </a:ext>
              </a:extLst>
            </p:cNvPr>
            <p:cNvSpPr/>
            <p:nvPr/>
          </p:nvSpPr>
          <p:spPr>
            <a:xfrm>
              <a:off x="13767286" y="1165447"/>
              <a:ext cx="901672" cy="1066421"/>
            </a:xfrm>
            <a:custGeom>
              <a:avLst/>
              <a:gdLst/>
              <a:ahLst/>
              <a:cxnLst/>
              <a:rect l="l" t="t" r="r" b="b"/>
              <a:pathLst>
                <a:path w="485042" h="573667">
                  <a:moveTo>
                    <a:pt x="0" y="0"/>
                  </a:moveTo>
                  <a:lnTo>
                    <a:pt x="281842" y="0"/>
                  </a:lnTo>
                  <a:lnTo>
                    <a:pt x="485042" y="286834"/>
                  </a:lnTo>
                  <a:lnTo>
                    <a:pt x="281842" y="573667"/>
                  </a:lnTo>
                  <a:lnTo>
                    <a:pt x="0" y="573667"/>
                  </a:lnTo>
                  <a:lnTo>
                    <a:pt x="203200" y="28683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124D3ADC-DAD1-E324-930C-4863F3BCDE0A}"/>
                </a:ext>
              </a:extLst>
            </p:cNvPr>
            <p:cNvSpPr/>
            <p:nvPr/>
          </p:nvSpPr>
          <p:spPr>
            <a:xfrm>
              <a:off x="14375762" y="1165447"/>
              <a:ext cx="901672" cy="1066421"/>
            </a:xfrm>
            <a:custGeom>
              <a:avLst/>
              <a:gdLst/>
              <a:ahLst/>
              <a:cxnLst/>
              <a:rect l="l" t="t" r="r" b="b"/>
              <a:pathLst>
                <a:path w="485042" h="573667">
                  <a:moveTo>
                    <a:pt x="0" y="0"/>
                  </a:moveTo>
                  <a:lnTo>
                    <a:pt x="281842" y="0"/>
                  </a:lnTo>
                  <a:lnTo>
                    <a:pt x="485042" y="286834"/>
                  </a:lnTo>
                  <a:lnTo>
                    <a:pt x="281842" y="573667"/>
                  </a:lnTo>
                  <a:lnTo>
                    <a:pt x="0" y="573667"/>
                  </a:lnTo>
                  <a:lnTo>
                    <a:pt x="203200" y="28683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F622F31D-A355-9800-9404-98E4D12E7F2B}"/>
                </a:ext>
              </a:extLst>
            </p:cNvPr>
            <p:cNvSpPr/>
            <p:nvPr/>
          </p:nvSpPr>
          <p:spPr>
            <a:xfrm>
              <a:off x="14957136" y="1165447"/>
              <a:ext cx="901672" cy="1066421"/>
            </a:xfrm>
            <a:custGeom>
              <a:avLst/>
              <a:gdLst/>
              <a:ahLst/>
              <a:cxnLst/>
              <a:rect l="l" t="t" r="r" b="b"/>
              <a:pathLst>
                <a:path w="485042" h="573667">
                  <a:moveTo>
                    <a:pt x="0" y="0"/>
                  </a:moveTo>
                  <a:lnTo>
                    <a:pt x="281842" y="0"/>
                  </a:lnTo>
                  <a:lnTo>
                    <a:pt x="485042" y="286834"/>
                  </a:lnTo>
                  <a:lnTo>
                    <a:pt x="281842" y="573667"/>
                  </a:lnTo>
                  <a:lnTo>
                    <a:pt x="0" y="573667"/>
                  </a:lnTo>
                  <a:lnTo>
                    <a:pt x="203200" y="28683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DE2E387-4FC4-2F63-4FAC-3E694C4FCDF6}"/>
              </a:ext>
            </a:extLst>
          </p:cNvPr>
          <p:cNvSpPr txBox="1"/>
          <p:nvPr/>
        </p:nvSpPr>
        <p:spPr>
          <a:xfrm>
            <a:off x="6113948" y="763161"/>
            <a:ext cx="16567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1219211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A26612-770E-522E-3B0B-D00897618F02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7E6CA-0C97-6932-F8E4-CB1E16FB57EF}"/>
              </a:ext>
            </a:extLst>
          </p:cNvPr>
          <p:cNvSpPr txBox="1"/>
          <p:nvPr/>
        </p:nvSpPr>
        <p:spPr>
          <a:xfrm>
            <a:off x="530575" y="212920"/>
            <a:ext cx="2757374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Hướng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phát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triển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1597BF51-4D0E-B2F6-DF22-3D990763AC5C}"/>
              </a:ext>
            </a:extLst>
          </p:cNvPr>
          <p:cNvSpPr/>
          <p:nvPr/>
        </p:nvSpPr>
        <p:spPr>
          <a:xfrm>
            <a:off x="2189629" y="1519944"/>
            <a:ext cx="7771493" cy="80467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54216E6-ECB8-F18F-3091-C94355139D1C}"/>
              </a:ext>
            </a:extLst>
          </p:cNvPr>
          <p:cNvSpPr/>
          <p:nvPr/>
        </p:nvSpPr>
        <p:spPr>
          <a:xfrm>
            <a:off x="2189633" y="3701371"/>
            <a:ext cx="7769029" cy="806183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9129D397-7DFA-1C72-7C1E-2CA3268D9060}"/>
              </a:ext>
            </a:extLst>
          </p:cNvPr>
          <p:cNvSpPr/>
          <p:nvPr/>
        </p:nvSpPr>
        <p:spPr>
          <a:xfrm>
            <a:off x="2187169" y="2628319"/>
            <a:ext cx="7771493" cy="804672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5BCAEE18-D89E-5DA3-8FB2-AFE1719307A8}"/>
              </a:ext>
            </a:extLst>
          </p:cNvPr>
          <p:cNvSpPr/>
          <p:nvPr/>
        </p:nvSpPr>
        <p:spPr>
          <a:xfrm>
            <a:off x="2189634" y="4748310"/>
            <a:ext cx="7769028" cy="806183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649F1-0E9D-8C96-CFD9-E2CCFC17C04B}"/>
              </a:ext>
            </a:extLst>
          </p:cNvPr>
          <p:cNvSpPr txBox="1"/>
          <p:nvPr/>
        </p:nvSpPr>
        <p:spPr>
          <a:xfrm>
            <a:off x="2676582" y="1603818"/>
            <a:ext cx="6466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Thêm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các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chức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năng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mới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chẳng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hạn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như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dịch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vụ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trang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bị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của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hệ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thống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FF62B-4DE8-2A85-F54E-DFF7365BF08B}"/>
              </a:ext>
            </a:extLst>
          </p:cNvPr>
          <p:cNvSpPr txBox="1"/>
          <p:nvPr/>
        </p:nvSpPr>
        <p:spPr>
          <a:xfrm>
            <a:off x="2676582" y="2821803"/>
            <a:ext cx="709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Thêm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tính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năng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bảo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mật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ứng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dụng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3509B-F1ED-DDAB-3D3A-2E24F4A075DC}"/>
              </a:ext>
            </a:extLst>
          </p:cNvPr>
          <p:cNvSpPr txBox="1"/>
          <p:nvPr/>
        </p:nvSpPr>
        <p:spPr>
          <a:xfrm>
            <a:off x="2676582" y="3761282"/>
            <a:ext cx="7049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Tối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ưu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hóa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hiệu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năng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của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ứng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dụng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có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xử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được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nhiều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yêu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cầu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hơn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5498E-37B1-C152-69D2-549EC03BD8D3}"/>
              </a:ext>
            </a:extLst>
          </p:cNvPr>
          <p:cNvSpPr txBox="1"/>
          <p:nvPr/>
        </p:nvSpPr>
        <p:spPr>
          <a:xfrm>
            <a:off x="2676583" y="4797458"/>
            <a:ext cx="728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Việc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phát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triển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ứng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dụng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theo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các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hướng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trên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sẽ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giúp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ứng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dụng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đáp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ứng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được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nhu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cầu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sử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dụng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ngày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càng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cao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của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người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cs typeface="Sriracha" panose="020B0604020202020204" charset="-34"/>
              </a:rPr>
              <a:t>dùng</a:t>
            </a:r>
            <a:r>
              <a:rPr lang="en-US" sz="2000" b="1" dirty="0">
                <a:solidFill>
                  <a:srgbClr val="FFFFFF"/>
                </a:solidFill>
                <a:cs typeface="Sriracha" panose="020B0604020202020204" charset="-34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10FD5-7527-AFE8-341D-B0C1AF54646B}"/>
              </a:ext>
            </a:extLst>
          </p:cNvPr>
          <p:cNvSpPr txBox="1"/>
          <p:nvPr/>
        </p:nvSpPr>
        <p:spPr>
          <a:xfrm>
            <a:off x="2187169" y="1495489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6B8D3-2AD4-2842-7EDC-E1192FDC6DAC}"/>
              </a:ext>
            </a:extLst>
          </p:cNvPr>
          <p:cNvSpPr txBox="1"/>
          <p:nvPr/>
        </p:nvSpPr>
        <p:spPr>
          <a:xfrm>
            <a:off x="2187169" y="261617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184CC3-8442-FAFA-5DFA-30912D3D75A3}"/>
              </a:ext>
            </a:extLst>
          </p:cNvPr>
          <p:cNvSpPr txBox="1"/>
          <p:nvPr/>
        </p:nvSpPr>
        <p:spPr>
          <a:xfrm>
            <a:off x="2187170" y="367200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CF9BC-9009-3F66-EBCD-C5FEFB17A6C4}"/>
              </a:ext>
            </a:extLst>
          </p:cNvPr>
          <p:cNvSpPr txBox="1"/>
          <p:nvPr/>
        </p:nvSpPr>
        <p:spPr>
          <a:xfrm>
            <a:off x="2187170" y="4719359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8814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3EF769CE-1CE9-562F-AF2A-C361C58C354E}"/>
              </a:ext>
            </a:extLst>
          </p:cNvPr>
          <p:cNvSpPr/>
          <p:nvPr/>
        </p:nvSpPr>
        <p:spPr>
          <a:xfrm>
            <a:off x="544745" y="1218383"/>
            <a:ext cx="4795736" cy="70788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0042159E-BE7B-2801-2C4E-D5902CFCABBA}"/>
              </a:ext>
            </a:extLst>
          </p:cNvPr>
          <p:cNvSpPr/>
          <p:nvPr/>
        </p:nvSpPr>
        <p:spPr>
          <a:xfrm>
            <a:off x="544748" y="3409539"/>
            <a:ext cx="4795735" cy="69066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10BC4F52-A7DB-175E-4A1F-89EDA38C8172}"/>
              </a:ext>
            </a:extLst>
          </p:cNvPr>
          <p:cNvSpPr/>
          <p:nvPr/>
        </p:nvSpPr>
        <p:spPr>
          <a:xfrm>
            <a:off x="542285" y="2336487"/>
            <a:ext cx="4795734" cy="715521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DCA67968-08CA-723D-A6B7-1F93F091C73A}"/>
              </a:ext>
            </a:extLst>
          </p:cNvPr>
          <p:cNvSpPr/>
          <p:nvPr/>
        </p:nvSpPr>
        <p:spPr>
          <a:xfrm>
            <a:off x="544749" y="4456478"/>
            <a:ext cx="4795734" cy="690664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AF3AA-1913-5A20-C9AA-9B31BA3FB883}"/>
              </a:ext>
            </a:extLst>
          </p:cNvPr>
          <p:cNvSpPr txBox="1"/>
          <p:nvPr/>
        </p:nvSpPr>
        <p:spPr>
          <a:xfrm>
            <a:off x="7212256" y="2161211"/>
            <a:ext cx="3897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NỘI DUNG CHÍNH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9B0AD-8772-C886-6163-1EB24E6DE3D0}"/>
              </a:ext>
            </a:extLst>
          </p:cNvPr>
          <p:cNvSpPr txBox="1"/>
          <p:nvPr/>
        </p:nvSpPr>
        <p:spPr>
          <a:xfrm>
            <a:off x="1080964" y="1349188"/>
            <a:ext cx="36429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TỔNG QUAN ĐỀ TÀI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8585FD-5F0C-C181-8DD5-9E675747B6EB}"/>
              </a:ext>
            </a:extLst>
          </p:cNvPr>
          <p:cNvSpPr txBox="1"/>
          <p:nvPr/>
        </p:nvSpPr>
        <p:spPr>
          <a:xfrm>
            <a:off x="1080964" y="2471109"/>
            <a:ext cx="40247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PHÂN TÍCH THIẾT KẾ HỆ THỐNG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6A5A7-F52E-CA54-A192-C33734EAA814}"/>
              </a:ext>
            </a:extLst>
          </p:cNvPr>
          <p:cNvSpPr txBox="1"/>
          <p:nvPr/>
        </p:nvSpPr>
        <p:spPr>
          <a:xfrm>
            <a:off x="1082196" y="3531733"/>
            <a:ext cx="36429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KẾT QUẢ ĐẠT ĐƯỢC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07C8B-ECAA-C6C1-6E4B-62BD05553E03}"/>
              </a:ext>
            </a:extLst>
          </p:cNvPr>
          <p:cNvSpPr txBox="1"/>
          <p:nvPr/>
        </p:nvSpPr>
        <p:spPr>
          <a:xfrm>
            <a:off x="1082196" y="4578672"/>
            <a:ext cx="40247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DEMO VÀ HƯỚNG PHÁT TRIỂN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D97004-EF4A-1FE4-2654-BC7F0B9BE3BD}"/>
              </a:ext>
            </a:extLst>
          </p:cNvPr>
          <p:cNvSpPr txBox="1"/>
          <p:nvPr/>
        </p:nvSpPr>
        <p:spPr>
          <a:xfrm>
            <a:off x="542284" y="1193928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71F49-A809-3C49-B404-8431329897F2}"/>
              </a:ext>
            </a:extLst>
          </p:cNvPr>
          <p:cNvSpPr txBox="1"/>
          <p:nvPr/>
        </p:nvSpPr>
        <p:spPr>
          <a:xfrm>
            <a:off x="542284" y="2324343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8D4A0A-1EEA-E819-B8E5-BBE2C2E44036}"/>
              </a:ext>
            </a:extLst>
          </p:cNvPr>
          <p:cNvSpPr txBox="1"/>
          <p:nvPr/>
        </p:nvSpPr>
        <p:spPr>
          <a:xfrm>
            <a:off x="542285" y="3380173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8EEB4-9824-EEA9-074C-B3ACF363B286}"/>
              </a:ext>
            </a:extLst>
          </p:cNvPr>
          <p:cNvSpPr txBox="1"/>
          <p:nvPr/>
        </p:nvSpPr>
        <p:spPr>
          <a:xfrm>
            <a:off x="542285" y="442752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43452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9B9870-25A0-F178-44EB-17698F0A6F7B}"/>
              </a:ext>
            </a:extLst>
          </p:cNvPr>
          <p:cNvSpPr/>
          <p:nvPr/>
        </p:nvSpPr>
        <p:spPr>
          <a:xfrm>
            <a:off x="1585608" y="1517513"/>
            <a:ext cx="8803531" cy="338522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B4F05-4623-F264-F354-C05AE0C9A1C9}"/>
              </a:ext>
            </a:extLst>
          </p:cNvPr>
          <p:cNvSpPr txBox="1"/>
          <p:nvPr/>
        </p:nvSpPr>
        <p:spPr>
          <a:xfrm>
            <a:off x="2737416" y="2702295"/>
            <a:ext cx="6499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DEMO SẢN PHẨM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C428F-ADB0-2797-B3C3-EF2B76C2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25" y="-87551"/>
            <a:ext cx="2589179" cy="2589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F048E1-141F-68FF-71D8-4FDF90124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817" y="3918625"/>
            <a:ext cx="1836533" cy="18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61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standing in front of a question mark&#10;&#10;Description automatically generated">
            <a:extLst>
              <a:ext uri="{FF2B5EF4-FFF2-40B4-BE49-F238E27FC236}">
                <a16:creationId xmlns:a16="http://schemas.microsoft.com/office/drawing/2014/main" id="{03107B0D-A627-8DF3-1F51-3A1CE1D58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10" y="1451488"/>
            <a:ext cx="4924732" cy="4924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2F3C9-AD33-C5ED-4DC8-276142680B11}"/>
              </a:ext>
            </a:extLst>
          </p:cNvPr>
          <p:cNvSpPr txBox="1"/>
          <p:nvPr/>
        </p:nvSpPr>
        <p:spPr>
          <a:xfrm>
            <a:off x="5037088" y="481780"/>
            <a:ext cx="2022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Q &amp; A</a:t>
            </a:r>
          </a:p>
        </p:txBody>
      </p:sp>
      <p:pic>
        <p:nvPicPr>
          <p:cNvPr id="6" name="Picture 5" descr="A light bulb above a book&#10;&#10;Description automatically generated">
            <a:extLst>
              <a:ext uri="{FF2B5EF4-FFF2-40B4-BE49-F238E27FC236}">
                <a16:creationId xmlns:a16="http://schemas.microsoft.com/office/drawing/2014/main" id="{BFB3800F-D355-AF23-3A96-6F33F1FC7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852" y="4650658"/>
            <a:ext cx="1590368" cy="1590368"/>
          </a:xfrm>
          <a:prstGeom prst="rect">
            <a:avLst/>
          </a:prstGeom>
        </p:spPr>
      </p:pic>
      <p:pic>
        <p:nvPicPr>
          <p:cNvPr id="8" name="Picture 7" descr="A blue and white mail and arrow&#10;&#10;Description automatically generated with medium confidence">
            <a:extLst>
              <a:ext uri="{FF2B5EF4-FFF2-40B4-BE49-F238E27FC236}">
                <a16:creationId xmlns:a16="http://schemas.microsoft.com/office/drawing/2014/main" id="{3A78489E-44EB-E307-2C9B-E95B2E96E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19865" cy="16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60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036D26-E9BF-C6D3-93EF-FA7D5CE10A92}"/>
              </a:ext>
            </a:extLst>
          </p:cNvPr>
          <p:cNvGrpSpPr/>
          <p:nvPr/>
        </p:nvGrpSpPr>
        <p:grpSpPr>
          <a:xfrm>
            <a:off x="583075" y="729575"/>
            <a:ext cx="1187360" cy="450284"/>
            <a:chOff x="1137552" y="1165447"/>
            <a:chExt cx="1897201" cy="616861"/>
          </a:xfrm>
          <a:solidFill>
            <a:schemeClr val="accent1">
              <a:lumMod val="75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5D3A0133-EDC7-E112-4FAA-4050FD33D89A}"/>
                </a:ext>
              </a:extLst>
            </p:cNvPr>
            <p:cNvSpPr/>
            <p:nvPr/>
          </p:nvSpPr>
          <p:spPr>
            <a:xfrm>
              <a:off x="1137552" y="1165447"/>
              <a:ext cx="1310612" cy="616861"/>
            </a:xfrm>
            <a:custGeom>
              <a:avLst/>
              <a:gdLst/>
              <a:ahLst/>
              <a:cxnLst/>
              <a:rect l="l" t="t" r="r" b="b"/>
              <a:pathLst>
                <a:path w="225406" h="106091">
                  <a:moveTo>
                    <a:pt x="0" y="0"/>
                  </a:moveTo>
                  <a:lnTo>
                    <a:pt x="225406" y="0"/>
                  </a:lnTo>
                  <a:lnTo>
                    <a:pt x="225406" y="106091"/>
                  </a:lnTo>
                  <a:lnTo>
                    <a:pt x="0" y="10609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AFD9677-D33C-2DEE-B296-073AB85D3CD7}"/>
                </a:ext>
              </a:extLst>
            </p:cNvPr>
            <p:cNvSpPr/>
            <p:nvPr/>
          </p:nvSpPr>
          <p:spPr>
            <a:xfrm>
              <a:off x="1861576" y="1165447"/>
              <a:ext cx="1173177" cy="616861"/>
            </a:xfrm>
            <a:custGeom>
              <a:avLst/>
              <a:gdLst/>
              <a:ahLst/>
              <a:cxnLst/>
              <a:rect l="l" t="t" r="r" b="b"/>
              <a:pathLst>
                <a:path w="201769" h="106091">
                  <a:moveTo>
                    <a:pt x="100884" y="0"/>
                  </a:moveTo>
                  <a:lnTo>
                    <a:pt x="201769" y="106091"/>
                  </a:lnTo>
                  <a:lnTo>
                    <a:pt x="0" y="106091"/>
                  </a:lnTo>
                  <a:lnTo>
                    <a:pt x="10088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DE37BB-393C-40C5-D21F-1439755C8E8D}"/>
              </a:ext>
            </a:extLst>
          </p:cNvPr>
          <p:cNvSpPr txBox="1"/>
          <p:nvPr/>
        </p:nvSpPr>
        <p:spPr>
          <a:xfrm>
            <a:off x="801074" y="549797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59EE0-665C-3B93-7C30-1C00F7154204}"/>
              </a:ext>
            </a:extLst>
          </p:cNvPr>
          <p:cNvSpPr txBox="1"/>
          <p:nvPr/>
        </p:nvSpPr>
        <p:spPr>
          <a:xfrm>
            <a:off x="137161" y="1437461"/>
            <a:ext cx="6681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TỔNG QUAN ĐỀ TÀI</a:t>
            </a: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D3CEAE76-2117-F160-77DC-3A58DDFD8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004" y="2811294"/>
            <a:ext cx="528491" cy="653508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B2813E4E-466B-146A-12D1-08FC6B554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980" y="3644630"/>
            <a:ext cx="528491" cy="653508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EA5D7192-0EEC-8543-4AC9-D714EDEF9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004" y="4477966"/>
            <a:ext cx="528491" cy="653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BC9D9D-B3E9-32FE-9797-E122EE654A52}"/>
              </a:ext>
            </a:extLst>
          </p:cNvPr>
          <p:cNvSpPr txBox="1"/>
          <p:nvPr/>
        </p:nvSpPr>
        <p:spPr>
          <a:xfrm>
            <a:off x="1315766" y="2743986"/>
            <a:ext cx="3120147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Lý do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chọn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đề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tài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8AC07-84A1-FA5B-51E5-9B42009A3B44}"/>
              </a:ext>
            </a:extLst>
          </p:cNvPr>
          <p:cNvSpPr txBox="1"/>
          <p:nvPr/>
        </p:nvSpPr>
        <p:spPr>
          <a:xfrm>
            <a:off x="1315767" y="4477966"/>
            <a:ext cx="2828216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Công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nghệ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sử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dụng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DBCAE-BB1C-DFCE-ECBE-41DBE422B267}"/>
              </a:ext>
            </a:extLst>
          </p:cNvPr>
          <p:cNvSpPr txBox="1"/>
          <p:nvPr/>
        </p:nvSpPr>
        <p:spPr>
          <a:xfrm>
            <a:off x="1315765" y="3607734"/>
            <a:ext cx="3120147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Mục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tiêu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đề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tài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pic>
        <p:nvPicPr>
          <p:cNvPr id="4" name="Picture 3" descr="A person pointing at a paper board&#10;&#10;Description automatically generated">
            <a:extLst>
              <a:ext uri="{FF2B5EF4-FFF2-40B4-BE49-F238E27FC236}">
                <a16:creationId xmlns:a16="http://schemas.microsoft.com/office/drawing/2014/main" id="{E24F5687-E3F8-BE43-C6D9-6B17179CA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51" y="624166"/>
            <a:ext cx="5027763" cy="50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42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ộc cách mạng công nghiệp 4.0 là gì? Ưu điểm và hạn chế">
            <a:extLst>
              <a:ext uri="{FF2B5EF4-FFF2-40B4-BE49-F238E27FC236}">
                <a16:creationId xmlns:a16="http://schemas.microsoft.com/office/drawing/2014/main" id="{E40AD562-52F8-63B6-5192-35AB6823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00" y="1140105"/>
            <a:ext cx="5054752" cy="292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7AD259-DCE1-7FF2-BBC5-68C18F94E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739" y="1140105"/>
            <a:ext cx="2916225" cy="2916225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05A5C2DA-A68D-D4C2-324E-79CE0F561A59}"/>
              </a:ext>
            </a:extLst>
          </p:cNvPr>
          <p:cNvSpPr txBox="1"/>
          <p:nvPr/>
        </p:nvSpPr>
        <p:spPr>
          <a:xfrm>
            <a:off x="608362" y="4185972"/>
            <a:ext cx="4552228" cy="623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500" b="1" dirty="0" err="1">
                <a:solidFill>
                  <a:srgbClr val="000000"/>
                </a:solidFill>
                <a:cs typeface="Sriracha" panose="020B0604020202020204" charset="-34"/>
              </a:rPr>
              <a:t>Cuộc</a:t>
            </a:r>
            <a:r>
              <a:rPr lang="en-US" sz="2500" b="1" dirty="0">
                <a:solidFill>
                  <a:srgbClr val="000000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cs typeface="Sriracha" panose="020B0604020202020204" charset="-34"/>
              </a:rPr>
              <a:t>cách</a:t>
            </a:r>
            <a:r>
              <a:rPr lang="en-US" sz="2500" b="1" dirty="0">
                <a:solidFill>
                  <a:srgbClr val="000000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cs typeface="Sriracha" panose="020B0604020202020204" charset="-34"/>
              </a:rPr>
              <a:t>mạng</a:t>
            </a:r>
            <a:r>
              <a:rPr lang="en-US" sz="2500" b="1" dirty="0">
                <a:solidFill>
                  <a:srgbClr val="000000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cs typeface="Sriracha" panose="020B0604020202020204" charset="-34"/>
              </a:rPr>
              <a:t>công</a:t>
            </a:r>
            <a:r>
              <a:rPr lang="en-US" sz="2500" b="1" dirty="0">
                <a:solidFill>
                  <a:srgbClr val="000000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cs typeface="Sriracha" panose="020B0604020202020204" charset="-34"/>
              </a:rPr>
              <a:t>nghệ</a:t>
            </a:r>
            <a:r>
              <a:rPr lang="en-US" sz="2500" b="1" dirty="0">
                <a:solidFill>
                  <a:srgbClr val="000000"/>
                </a:solidFill>
                <a:cs typeface="Sriracha" panose="020B0604020202020204" charset="-34"/>
              </a:rPr>
              <a:t> 4.0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004D5229-6D6A-10D3-C1C3-B97E5263F900}"/>
              </a:ext>
            </a:extLst>
          </p:cNvPr>
          <p:cNvSpPr txBox="1"/>
          <p:nvPr/>
        </p:nvSpPr>
        <p:spPr>
          <a:xfrm>
            <a:off x="8839200" y="8180149"/>
            <a:ext cx="9198498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Nhu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cầu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tuyển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sinh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viên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thực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tập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cao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</a:p>
          <a:p>
            <a:pPr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=&gt;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việc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quản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lý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quá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trình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thực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tập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của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sinh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viên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trở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nên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khó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khăn</a:t>
            </a:r>
            <a:r>
              <a:rPr lang="en-US" sz="32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hơn</a:t>
            </a:r>
            <a:endParaRPr lang="en-US" sz="3299" dirty="0">
              <a:solidFill>
                <a:srgbClr val="000000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CDD012FF-C581-E46D-EB88-F9D0E728CF12}"/>
              </a:ext>
            </a:extLst>
          </p:cNvPr>
          <p:cNvSpPr txBox="1"/>
          <p:nvPr/>
        </p:nvSpPr>
        <p:spPr>
          <a:xfrm>
            <a:off x="5481426" y="4185972"/>
            <a:ext cx="6523387" cy="623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500" b="1" dirty="0">
                <a:solidFill>
                  <a:srgbClr val="000000"/>
                </a:solidFill>
                <a:cs typeface="Sriracha" panose="020B0604020202020204" charset="-34"/>
              </a:rPr>
              <a:t>Nhu </a:t>
            </a:r>
            <a:r>
              <a:rPr lang="en-US" sz="2500" b="1" dirty="0" err="1">
                <a:solidFill>
                  <a:srgbClr val="000000"/>
                </a:solidFill>
                <a:cs typeface="Sriracha" panose="020B0604020202020204" charset="-34"/>
              </a:rPr>
              <a:t>cầu</a:t>
            </a:r>
            <a:r>
              <a:rPr lang="en-US" sz="2500" b="1" dirty="0">
                <a:solidFill>
                  <a:srgbClr val="000000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cs typeface="Sriracha" panose="020B0604020202020204" charset="-34"/>
              </a:rPr>
              <a:t>của</a:t>
            </a:r>
            <a:r>
              <a:rPr lang="en-US" sz="2500" b="1" dirty="0">
                <a:solidFill>
                  <a:srgbClr val="000000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cs typeface="Sriracha" panose="020B0604020202020204" charset="-34"/>
              </a:rPr>
              <a:t>khách</a:t>
            </a:r>
            <a:r>
              <a:rPr lang="en-US" sz="2500" b="1" dirty="0">
                <a:solidFill>
                  <a:srgbClr val="000000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cs typeface="Sriracha" panose="020B0604020202020204" charset="-34"/>
              </a:rPr>
              <a:t>hàng</a:t>
            </a:r>
            <a:endParaRPr lang="en-US" sz="2500" b="1" dirty="0">
              <a:solidFill>
                <a:srgbClr val="000000"/>
              </a:solidFill>
              <a:cs typeface="Sriracha" panose="020B060402020202020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847A6-236A-F5F5-40D3-AEE90FEB4264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5EBA6-063E-3905-CF23-A70B35E494A7}"/>
              </a:ext>
            </a:extLst>
          </p:cNvPr>
          <p:cNvSpPr txBox="1"/>
          <p:nvPr/>
        </p:nvSpPr>
        <p:spPr>
          <a:xfrm>
            <a:off x="530575" y="212920"/>
            <a:ext cx="2610189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Lý do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chọn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đề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tài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3324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7AF069-4100-1E9F-4F9D-6441BD05F645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E171D-304A-CC52-CB22-DA49F2369CAC}"/>
              </a:ext>
            </a:extLst>
          </p:cNvPr>
          <p:cNvSpPr txBox="1"/>
          <p:nvPr/>
        </p:nvSpPr>
        <p:spPr>
          <a:xfrm>
            <a:off x="530575" y="212920"/>
            <a:ext cx="2610189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Mục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tiêu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đề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tài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F2FFB8EA-90DA-A49A-752E-4B1A79D1DF83}"/>
              </a:ext>
            </a:extLst>
          </p:cNvPr>
          <p:cNvSpPr/>
          <p:nvPr/>
        </p:nvSpPr>
        <p:spPr>
          <a:xfrm>
            <a:off x="2189629" y="1519944"/>
            <a:ext cx="7771493" cy="70788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4D78DB0E-3100-46B8-886F-177B35C43CC1}"/>
              </a:ext>
            </a:extLst>
          </p:cNvPr>
          <p:cNvSpPr/>
          <p:nvPr/>
        </p:nvSpPr>
        <p:spPr>
          <a:xfrm>
            <a:off x="2189633" y="3701372"/>
            <a:ext cx="7769029" cy="69066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4BE87CD1-0835-467E-84E7-F2772AABE4B0}"/>
              </a:ext>
            </a:extLst>
          </p:cNvPr>
          <p:cNvSpPr/>
          <p:nvPr/>
        </p:nvSpPr>
        <p:spPr>
          <a:xfrm>
            <a:off x="2187169" y="2628320"/>
            <a:ext cx="7771493" cy="715521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3DFCE966-1E47-4450-63BC-13EA6240D36C}"/>
              </a:ext>
            </a:extLst>
          </p:cNvPr>
          <p:cNvSpPr/>
          <p:nvPr/>
        </p:nvSpPr>
        <p:spPr>
          <a:xfrm>
            <a:off x="2189634" y="4748311"/>
            <a:ext cx="7769028" cy="690664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22A76-3A83-5A7F-8740-0C69301F8C53}"/>
              </a:ext>
            </a:extLst>
          </p:cNvPr>
          <p:cNvSpPr txBox="1"/>
          <p:nvPr/>
        </p:nvSpPr>
        <p:spPr>
          <a:xfrm>
            <a:off x="2725848" y="1688762"/>
            <a:ext cx="6466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Phân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tích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tìm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hiểu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bài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toán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về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quản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lý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khách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sạn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B3179-E9D5-111A-BAB5-DD6C4F8E6396}"/>
              </a:ext>
            </a:extLst>
          </p:cNvPr>
          <p:cNvSpPr txBox="1"/>
          <p:nvPr/>
        </p:nvSpPr>
        <p:spPr>
          <a:xfrm>
            <a:off x="2725848" y="2635955"/>
            <a:ext cx="709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Tìm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hiểu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công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nghệ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xây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dựng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ứng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dụng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bằng</a:t>
            </a:r>
            <a:r>
              <a:rPr lang="en-US" sz="2000" b="1" dirty="0">
                <a:solidFill>
                  <a:schemeClr val="bg1"/>
                </a:solidFill>
              </a:rPr>
              <a:t> C# WinForms </a:t>
            </a:r>
            <a:r>
              <a:rPr lang="en-US" sz="2000" b="1" dirty="0" err="1">
                <a:solidFill>
                  <a:schemeClr val="bg1"/>
                </a:solidFill>
              </a:rPr>
              <a:t>và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quản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lý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cơ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sở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dữ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liệu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bằng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mã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nguồn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đóng</a:t>
            </a:r>
            <a:r>
              <a:rPr lang="en-US" sz="2000" b="1" dirty="0">
                <a:solidFill>
                  <a:schemeClr val="bg1"/>
                </a:solidFill>
              </a:rPr>
              <a:t> SQL Server.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8B521-8BD7-3C5E-B8CF-0A083519D387}"/>
              </a:ext>
            </a:extLst>
          </p:cNvPr>
          <p:cNvSpPr txBox="1"/>
          <p:nvPr/>
        </p:nvSpPr>
        <p:spPr>
          <a:xfrm>
            <a:off x="2725848" y="3704794"/>
            <a:ext cx="7276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Xây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dựng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được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một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ứng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dụng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quản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lý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khách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sạn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với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các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chức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năng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đã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đặt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ra.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DBB3-BC21-81C6-FCCF-14FB3AEB1BB6}"/>
              </a:ext>
            </a:extLst>
          </p:cNvPr>
          <p:cNvSpPr txBox="1"/>
          <p:nvPr/>
        </p:nvSpPr>
        <p:spPr>
          <a:xfrm>
            <a:off x="2725848" y="4748311"/>
            <a:ext cx="6543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Về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phía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khách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hàng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đảm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bảo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được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lưu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trữ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một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cách</a:t>
            </a:r>
            <a:r>
              <a:rPr lang="en-US" sz="2000" b="1" dirty="0">
                <a:solidFill>
                  <a:schemeClr val="bg1"/>
                </a:solidFill>
              </a:rPr>
              <a:t> an </a:t>
            </a:r>
            <a:r>
              <a:rPr lang="en-US" sz="2000" b="1" dirty="0" err="1">
                <a:solidFill>
                  <a:schemeClr val="bg1"/>
                </a:solidFill>
              </a:rPr>
              <a:t>toàn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và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đầy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đủ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thông</a:t>
            </a:r>
            <a:r>
              <a:rPr lang="en-US" sz="2000" b="1" dirty="0">
                <a:solidFill>
                  <a:schemeClr val="bg1"/>
                </a:solidFill>
              </a:rPr>
              <a:t> tin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5DF19-53EA-A002-2554-BA2718396B59}"/>
              </a:ext>
            </a:extLst>
          </p:cNvPr>
          <p:cNvSpPr txBox="1"/>
          <p:nvPr/>
        </p:nvSpPr>
        <p:spPr>
          <a:xfrm>
            <a:off x="2187169" y="1495489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FA1F1-4B16-D70B-B64B-5911B5076FE6}"/>
              </a:ext>
            </a:extLst>
          </p:cNvPr>
          <p:cNvSpPr txBox="1"/>
          <p:nvPr/>
        </p:nvSpPr>
        <p:spPr>
          <a:xfrm>
            <a:off x="2187169" y="261617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1CF41-0262-3950-8518-D0057F7B8FC3}"/>
              </a:ext>
            </a:extLst>
          </p:cNvPr>
          <p:cNvSpPr txBox="1"/>
          <p:nvPr/>
        </p:nvSpPr>
        <p:spPr>
          <a:xfrm>
            <a:off x="2187170" y="367200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84065-CD88-1055-18E5-DC4A65E82933}"/>
              </a:ext>
            </a:extLst>
          </p:cNvPr>
          <p:cNvSpPr txBox="1"/>
          <p:nvPr/>
        </p:nvSpPr>
        <p:spPr>
          <a:xfrm>
            <a:off x="2187170" y="4719359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556368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3AD7C-161B-603A-9E45-A09563D06C81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0FBF1-67F7-5651-B1FE-865337CB016C}"/>
              </a:ext>
            </a:extLst>
          </p:cNvPr>
          <p:cNvSpPr txBox="1"/>
          <p:nvPr/>
        </p:nvSpPr>
        <p:spPr>
          <a:xfrm>
            <a:off x="530575" y="212920"/>
            <a:ext cx="2757374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Công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nghệ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sử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dụng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D2E594-A66F-AB98-5912-4B0C40C601CC}"/>
              </a:ext>
            </a:extLst>
          </p:cNvPr>
          <p:cNvSpPr/>
          <p:nvPr/>
        </p:nvSpPr>
        <p:spPr>
          <a:xfrm>
            <a:off x="721534" y="3357880"/>
            <a:ext cx="4917267" cy="176276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755038-8D19-43E7-5C3A-3F0C2EF0C817}"/>
              </a:ext>
            </a:extLst>
          </p:cNvPr>
          <p:cNvSpPr/>
          <p:nvPr/>
        </p:nvSpPr>
        <p:spPr>
          <a:xfrm>
            <a:off x="6593840" y="3347720"/>
            <a:ext cx="4744719" cy="176276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3339F1-2655-E68F-63A1-5FF39D3D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1" y="2035615"/>
            <a:ext cx="1870304" cy="1870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424873-81BA-C535-B3C6-547F85C1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993" y="1961061"/>
            <a:ext cx="2438400" cy="243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8E26E8-4DCD-0FA2-04F7-E6572D73958E}"/>
              </a:ext>
            </a:extLst>
          </p:cNvPr>
          <p:cNvSpPr txBox="1"/>
          <p:nvPr/>
        </p:nvSpPr>
        <p:spPr>
          <a:xfrm>
            <a:off x="853441" y="3919848"/>
            <a:ext cx="4871765" cy="109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Ngôn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ngữ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lập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trình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C# </a:t>
            </a: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winforms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và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framework Guna2 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145E5-4B18-91C2-FFA1-031A9C2E9C3D}"/>
              </a:ext>
            </a:extLst>
          </p:cNvPr>
          <p:cNvSpPr txBox="1"/>
          <p:nvPr/>
        </p:nvSpPr>
        <p:spPr>
          <a:xfrm>
            <a:off x="6664960" y="4229100"/>
            <a:ext cx="4673599" cy="568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Hệ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quản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trị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cơ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sở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dữ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300" b="1" dirty="0" err="1">
                <a:solidFill>
                  <a:srgbClr val="333333"/>
                </a:solidFill>
                <a:cs typeface="Sriracha" panose="020B0604020202020204" charset="-34"/>
              </a:rPr>
              <a:t>liệu</a:t>
            </a:r>
            <a:r>
              <a:rPr lang="en-US" sz="2300" b="1" dirty="0">
                <a:solidFill>
                  <a:srgbClr val="333333"/>
                </a:solidFill>
                <a:cs typeface="Sriracha" panose="020B0604020202020204" charset="-34"/>
              </a:rPr>
              <a:t> SQL Server</a:t>
            </a:r>
          </a:p>
        </p:txBody>
      </p:sp>
      <p:pic>
        <p:nvPicPr>
          <p:cNvPr id="2050" name="Picture 2" descr="NuGet Gallery | Guna.UI2.WinForms 2.0.3.2">
            <a:extLst>
              <a:ext uri="{FF2B5EF4-FFF2-40B4-BE49-F238E27FC236}">
                <a16:creationId xmlns:a16="http://schemas.microsoft.com/office/drawing/2014/main" id="{C4E78278-0CC1-A7F9-31B2-674C8D2C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530" y="2035615"/>
            <a:ext cx="1870304" cy="187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11847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A7D38EE-F4EE-C79B-3A27-D7CBAF115D08}"/>
              </a:ext>
            </a:extLst>
          </p:cNvPr>
          <p:cNvGrpSpPr/>
          <p:nvPr/>
        </p:nvGrpSpPr>
        <p:grpSpPr>
          <a:xfrm>
            <a:off x="583075" y="729575"/>
            <a:ext cx="1187360" cy="450284"/>
            <a:chOff x="1137552" y="1165447"/>
            <a:chExt cx="1897201" cy="616861"/>
          </a:xfrm>
          <a:solidFill>
            <a:schemeClr val="accent1">
              <a:lumMod val="75000"/>
            </a:schemeClr>
          </a:solidFill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8A614604-E104-8DF5-EDFF-888E54E1DA5B}"/>
                </a:ext>
              </a:extLst>
            </p:cNvPr>
            <p:cNvSpPr/>
            <p:nvPr/>
          </p:nvSpPr>
          <p:spPr>
            <a:xfrm>
              <a:off x="1137552" y="1165447"/>
              <a:ext cx="1310612" cy="616861"/>
            </a:xfrm>
            <a:custGeom>
              <a:avLst/>
              <a:gdLst/>
              <a:ahLst/>
              <a:cxnLst/>
              <a:rect l="l" t="t" r="r" b="b"/>
              <a:pathLst>
                <a:path w="225406" h="106091">
                  <a:moveTo>
                    <a:pt x="0" y="0"/>
                  </a:moveTo>
                  <a:lnTo>
                    <a:pt x="225406" y="0"/>
                  </a:lnTo>
                  <a:lnTo>
                    <a:pt x="225406" y="106091"/>
                  </a:lnTo>
                  <a:lnTo>
                    <a:pt x="0" y="10609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614587BE-BF74-1986-F462-91A3B3858CB9}"/>
                </a:ext>
              </a:extLst>
            </p:cNvPr>
            <p:cNvSpPr/>
            <p:nvPr/>
          </p:nvSpPr>
          <p:spPr>
            <a:xfrm>
              <a:off x="1861576" y="1165447"/>
              <a:ext cx="1173177" cy="616861"/>
            </a:xfrm>
            <a:custGeom>
              <a:avLst/>
              <a:gdLst/>
              <a:ahLst/>
              <a:cxnLst/>
              <a:rect l="l" t="t" r="r" b="b"/>
              <a:pathLst>
                <a:path w="201769" h="106091">
                  <a:moveTo>
                    <a:pt x="100884" y="0"/>
                  </a:moveTo>
                  <a:lnTo>
                    <a:pt x="201769" y="106091"/>
                  </a:lnTo>
                  <a:lnTo>
                    <a:pt x="0" y="106091"/>
                  </a:lnTo>
                  <a:lnTo>
                    <a:pt x="10088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B582D37-E34E-7D20-25F7-6B2D215F23A0}"/>
              </a:ext>
            </a:extLst>
          </p:cNvPr>
          <p:cNvSpPr txBox="1"/>
          <p:nvPr/>
        </p:nvSpPr>
        <p:spPr>
          <a:xfrm>
            <a:off x="801074" y="571590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307ED-B7E0-7ADB-57C0-1D70356D5589}"/>
              </a:ext>
            </a:extLst>
          </p:cNvPr>
          <p:cNvSpPr txBox="1"/>
          <p:nvPr/>
        </p:nvSpPr>
        <p:spPr>
          <a:xfrm>
            <a:off x="583075" y="1807112"/>
            <a:ext cx="3695536" cy="295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PHÂN TÍCH THIẾT KẾ HỆ THỐNG</a:t>
            </a:r>
          </a:p>
        </p:txBody>
      </p:sp>
      <p:pic>
        <p:nvPicPr>
          <p:cNvPr id="6" name="Picture 5" descr="A person and person in an office&#10;&#10;Description automatically generated">
            <a:extLst>
              <a:ext uri="{FF2B5EF4-FFF2-40B4-BE49-F238E27FC236}">
                <a16:creationId xmlns:a16="http://schemas.microsoft.com/office/drawing/2014/main" id="{B407ED7B-CCCE-C592-C3A9-A9113FED3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89" y="203163"/>
            <a:ext cx="6167337" cy="61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909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C30E06-993C-F4CA-7BB2-CCD472459A80}"/>
              </a:ext>
            </a:extLst>
          </p:cNvPr>
          <p:cNvSpPr txBox="1"/>
          <p:nvPr/>
        </p:nvSpPr>
        <p:spPr>
          <a:xfrm>
            <a:off x="530575" y="212920"/>
            <a:ext cx="3214574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Các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chức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năng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chính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051214-C61B-5E93-5B17-A51009FA5AA8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789E8FF8-3726-4B7E-E2E4-CDB6417640CC}"/>
              </a:ext>
            </a:extLst>
          </p:cNvPr>
          <p:cNvSpPr/>
          <p:nvPr/>
        </p:nvSpPr>
        <p:spPr>
          <a:xfrm>
            <a:off x="1615671" y="2068236"/>
            <a:ext cx="8531157" cy="45719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79F6AC45-C47C-C458-48D7-F9280BF0CF04}"/>
              </a:ext>
            </a:extLst>
          </p:cNvPr>
          <p:cNvGrpSpPr/>
          <p:nvPr/>
        </p:nvGrpSpPr>
        <p:grpSpPr>
          <a:xfrm>
            <a:off x="1336581" y="1805660"/>
            <a:ext cx="597091" cy="609781"/>
            <a:chOff x="0" y="0"/>
            <a:chExt cx="812800" cy="812800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3687B47D-20D5-55FC-F7DE-AF8DF101EA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4D1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B66C8BBD-34F3-D42A-0F8A-A5696137A9D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id="{81ED010E-0E84-3354-0691-89413D0DF674}"/>
              </a:ext>
            </a:extLst>
          </p:cNvPr>
          <p:cNvGrpSpPr/>
          <p:nvPr/>
        </p:nvGrpSpPr>
        <p:grpSpPr>
          <a:xfrm>
            <a:off x="5582703" y="1785603"/>
            <a:ext cx="597091" cy="609781"/>
            <a:chOff x="0" y="0"/>
            <a:chExt cx="812800" cy="812800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34C14C87-0F51-6252-7B05-6FA39EB7C3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4D1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2F8812E4-22EB-36B0-0DB7-BA3C7758DA5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F7C6EF7F-0ACF-1D29-89CD-F1E424D0791F}"/>
              </a:ext>
            </a:extLst>
          </p:cNvPr>
          <p:cNvGrpSpPr/>
          <p:nvPr/>
        </p:nvGrpSpPr>
        <p:grpSpPr>
          <a:xfrm>
            <a:off x="9848282" y="1804458"/>
            <a:ext cx="597091" cy="609781"/>
            <a:chOff x="0" y="0"/>
            <a:chExt cx="812800" cy="812800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AD315735-73E1-E909-9171-068A637E79D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4D1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DAAD1C92-0B74-38CC-ED25-D64ECEACCC1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0BD6B0A-2B2E-4F84-5D13-AECC47DFCFDD}"/>
              </a:ext>
            </a:extLst>
          </p:cNvPr>
          <p:cNvSpPr/>
          <p:nvPr/>
        </p:nvSpPr>
        <p:spPr>
          <a:xfrm>
            <a:off x="1615670" y="4273172"/>
            <a:ext cx="8531157" cy="45719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B9B6F2-0B9F-AA16-1BBD-1EB39FE1C665}"/>
              </a:ext>
            </a:extLst>
          </p:cNvPr>
          <p:cNvGrpSpPr/>
          <p:nvPr/>
        </p:nvGrpSpPr>
        <p:grpSpPr>
          <a:xfrm>
            <a:off x="1309787" y="3968281"/>
            <a:ext cx="597091" cy="609781"/>
            <a:chOff x="0" y="0"/>
            <a:chExt cx="812800" cy="81280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29328EC-F627-B313-DC6B-99B6C59E4C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4D1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2A451D-B46A-5D42-9767-4B6B362FD8C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86F99A-2858-E120-8DC4-5DA8A428FC8F}"/>
              </a:ext>
            </a:extLst>
          </p:cNvPr>
          <p:cNvGrpSpPr/>
          <p:nvPr/>
        </p:nvGrpSpPr>
        <p:grpSpPr>
          <a:xfrm>
            <a:off x="5582703" y="3996864"/>
            <a:ext cx="597091" cy="609781"/>
            <a:chOff x="0" y="0"/>
            <a:chExt cx="812800" cy="812800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8D2D26D7-1CC0-9FA2-57B7-5258E2C791D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4D1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9BE5AC-1FFB-8BD2-B773-7C42C4CE79E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ACF7EA-6E5C-6F50-7908-D3311A7D0EFA}"/>
              </a:ext>
            </a:extLst>
          </p:cNvPr>
          <p:cNvGrpSpPr/>
          <p:nvPr/>
        </p:nvGrpSpPr>
        <p:grpSpPr>
          <a:xfrm>
            <a:off x="9848281" y="3984668"/>
            <a:ext cx="597091" cy="609781"/>
            <a:chOff x="0" y="0"/>
            <a:chExt cx="812800" cy="812800"/>
          </a:xfrm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960FB4A-A852-FFA4-7B2A-023C149FD5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4D1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C68B3-F01F-5026-54A9-C60602C15A9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9E6B1D-4DE7-6EC4-BBF6-6DECA9447753}"/>
              </a:ext>
            </a:extLst>
          </p:cNvPr>
          <p:cNvSpPr txBox="1"/>
          <p:nvPr/>
        </p:nvSpPr>
        <p:spPr>
          <a:xfrm>
            <a:off x="1370900" y="1706353"/>
            <a:ext cx="18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65633F-7225-1ED1-8723-8B522D1DAC31}"/>
              </a:ext>
            </a:extLst>
          </p:cNvPr>
          <p:cNvSpPr txBox="1"/>
          <p:nvPr/>
        </p:nvSpPr>
        <p:spPr>
          <a:xfrm>
            <a:off x="5607787" y="1680749"/>
            <a:ext cx="18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26211D-7444-AFCF-8588-4C079E287E38}"/>
              </a:ext>
            </a:extLst>
          </p:cNvPr>
          <p:cNvSpPr txBox="1"/>
          <p:nvPr/>
        </p:nvSpPr>
        <p:spPr>
          <a:xfrm>
            <a:off x="9904258" y="1680749"/>
            <a:ext cx="18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DDD0F6-9078-2DFE-476B-E8E2EAFECF69}"/>
              </a:ext>
            </a:extLst>
          </p:cNvPr>
          <p:cNvSpPr txBox="1"/>
          <p:nvPr/>
        </p:nvSpPr>
        <p:spPr>
          <a:xfrm>
            <a:off x="1342728" y="3847419"/>
            <a:ext cx="18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E85387-9425-A142-B522-5D9EC693B1E9}"/>
              </a:ext>
            </a:extLst>
          </p:cNvPr>
          <p:cNvSpPr txBox="1"/>
          <p:nvPr/>
        </p:nvSpPr>
        <p:spPr>
          <a:xfrm>
            <a:off x="5638680" y="3886563"/>
            <a:ext cx="18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597A50-0102-EF1B-7631-8293E32F8B52}"/>
              </a:ext>
            </a:extLst>
          </p:cNvPr>
          <p:cNvSpPr txBox="1"/>
          <p:nvPr/>
        </p:nvSpPr>
        <p:spPr>
          <a:xfrm>
            <a:off x="9894192" y="3919228"/>
            <a:ext cx="18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39D991-83A4-F8B2-B443-3C3D47A5CD00}"/>
              </a:ext>
            </a:extLst>
          </p:cNvPr>
          <p:cNvSpPr txBox="1"/>
          <p:nvPr/>
        </p:nvSpPr>
        <p:spPr>
          <a:xfrm>
            <a:off x="843942" y="2462920"/>
            <a:ext cx="1724160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Đăng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nhập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594F2-FDD9-D7EA-B802-8EC49090B2F9}"/>
              </a:ext>
            </a:extLst>
          </p:cNvPr>
          <p:cNvSpPr txBox="1"/>
          <p:nvPr/>
        </p:nvSpPr>
        <p:spPr>
          <a:xfrm>
            <a:off x="4963250" y="2465300"/>
            <a:ext cx="1835996" cy="1186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Thêm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,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sửa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,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xóa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phòng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811F44-B391-28E8-5B96-42DB7F1C8869}"/>
              </a:ext>
            </a:extLst>
          </p:cNvPr>
          <p:cNvSpPr txBox="1"/>
          <p:nvPr/>
        </p:nvSpPr>
        <p:spPr>
          <a:xfrm>
            <a:off x="8705746" y="2422512"/>
            <a:ext cx="2882159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Đăng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ký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khách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hàng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43DB4B-2CC9-DCA6-A5A4-BD4D6499412C}"/>
              </a:ext>
            </a:extLst>
          </p:cNvPr>
          <p:cNvSpPr txBox="1"/>
          <p:nvPr/>
        </p:nvSpPr>
        <p:spPr>
          <a:xfrm>
            <a:off x="773046" y="4626776"/>
            <a:ext cx="1724160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Thanh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toán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759BEF-459C-77D3-7D5B-F76528081C47}"/>
              </a:ext>
            </a:extLst>
          </p:cNvPr>
          <p:cNvSpPr txBox="1"/>
          <p:nvPr/>
        </p:nvSpPr>
        <p:spPr>
          <a:xfrm>
            <a:off x="8833336" y="4692554"/>
            <a:ext cx="2626977" cy="1186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Đăng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ký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,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quản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lý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nhân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viên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DFE3C3-0B48-0B6D-A470-ACBEF72CED40}"/>
              </a:ext>
            </a:extLst>
          </p:cNvPr>
          <p:cNvSpPr txBox="1"/>
          <p:nvPr/>
        </p:nvSpPr>
        <p:spPr>
          <a:xfrm>
            <a:off x="5075086" y="4677797"/>
            <a:ext cx="1724160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In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báo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cáo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011909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05B960-AC0C-C9BA-B990-C69660F5E44B}"/>
              </a:ext>
            </a:extLst>
          </p:cNvPr>
          <p:cNvSpPr txBox="1"/>
          <p:nvPr/>
        </p:nvSpPr>
        <p:spPr>
          <a:xfrm>
            <a:off x="530575" y="212920"/>
            <a:ext cx="3214574" cy="60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Biểu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đồ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usecase</a:t>
            </a:r>
            <a:r>
              <a:rPr lang="en-US" sz="2500" b="1" dirty="0">
                <a:solidFill>
                  <a:srgbClr val="333333"/>
                </a:solidFill>
                <a:cs typeface="Sriracha" panose="020B0604020202020204" charset="-34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cs typeface="Sriracha" panose="020B0604020202020204" charset="-34"/>
              </a:rPr>
              <a:t>chính</a:t>
            </a:r>
            <a:endParaRPr lang="en-US" sz="2500" b="1" dirty="0">
              <a:solidFill>
                <a:srgbClr val="333333"/>
              </a:solidFill>
              <a:cs typeface="Sriracha" panose="020B060402020202020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F85DB-25CD-2D0E-AF2A-3AAD57974746}"/>
              </a:ext>
            </a:extLst>
          </p:cNvPr>
          <p:cNvSpPr/>
          <p:nvPr/>
        </p:nvSpPr>
        <p:spPr>
          <a:xfrm>
            <a:off x="357100" y="376846"/>
            <a:ext cx="59635" cy="416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DAB0B-4BDA-2BF7-2941-7A253FB9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5" y="5031338"/>
            <a:ext cx="1114530" cy="1114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81EE1-552D-4508-BED1-BE97C3A0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445" y="2802879"/>
            <a:ext cx="722644" cy="7226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B0E6E4-4DF8-CE92-913F-9406D96861E2}"/>
              </a:ext>
            </a:extLst>
          </p:cNvPr>
          <p:cNvSpPr/>
          <p:nvPr/>
        </p:nvSpPr>
        <p:spPr>
          <a:xfrm>
            <a:off x="9987244" y="4045353"/>
            <a:ext cx="1413573" cy="693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BF14D0-7927-FCF0-841E-7008B466BD3B}"/>
              </a:ext>
            </a:extLst>
          </p:cNvPr>
          <p:cNvSpPr/>
          <p:nvPr/>
        </p:nvSpPr>
        <p:spPr>
          <a:xfrm>
            <a:off x="9987244" y="5212751"/>
            <a:ext cx="1413573" cy="693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32D6B-491E-7FCB-0065-F5BF29246F1E}"/>
              </a:ext>
            </a:extLst>
          </p:cNvPr>
          <p:cNvSpPr/>
          <p:nvPr/>
        </p:nvSpPr>
        <p:spPr>
          <a:xfrm>
            <a:off x="9987243" y="2823214"/>
            <a:ext cx="1413573" cy="693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EEDBC8-2746-CD27-EBC5-BD0F2FC69247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992815" y="3169882"/>
            <a:ext cx="2994428" cy="241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032C7A-F806-2480-8FAF-879134B47CE8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6992815" y="4392021"/>
            <a:ext cx="2994429" cy="119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7FEE56-E617-33AF-17BF-043CAD6A062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92815" y="5559419"/>
            <a:ext cx="2994429" cy="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B5D42B0-A48D-D051-4FCA-83D4297B7F25}"/>
              </a:ext>
            </a:extLst>
          </p:cNvPr>
          <p:cNvSpPr txBox="1"/>
          <p:nvPr/>
        </p:nvSpPr>
        <p:spPr>
          <a:xfrm>
            <a:off x="9987243" y="2841036"/>
            <a:ext cx="141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7AC37B-EADE-204C-2529-443F388AE026}"/>
              </a:ext>
            </a:extLst>
          </p:cNvPr>
          <p:cNvSpPr txBox="1"/>
          <p:nvPr/>
        </p:nvSpPr>
        <p:spPr>
          <a:xfrm>
            <a:off x="9919149" y="4092637"/>
            <a:ext cx="154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tin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667FD6-9B87-E360-C0C9-FB383BFDD861}"/>
              </a:ext>
            </a:extLst>
          </p:cNvPr>
          <p:cNvSpPr txBox="1"/>
          <p:nvPr/>
        </p:nvSpPr>
        <p:spPr>
          <a:xfrm>
            <a:off x="10101177" y="5250845"/>
            <a:ext cx="118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Xóa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70423D-0101-38C4-5FA8-A6E75274C016}"/>
              </a:ext>
            </a:extLst>
          </p:cNvPr>
          <p:cNvSpPr/>
          <p:nvPr/>
        </p:nvSpPr>
        <p:spPr>
          <a:xfrm>
            <a:off x="9987242" y="1480575"/>
            <a:ext cx="1413573" cy="693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8AC5D5-0482-D810-444F-78384C4AEBFD}"/>
              </a:ext>
            </a:extLst>
          </p:cNvPr>
          <p:cNvSpPr/>
          <p:nvPr/>
        </p:nvSpPr>
        <p:spPr>
          <a:xfrm>
            <a:off x="308460" y="1103478"/>
            <a:ext cx="1413573" cy="693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0CF2-45C0-4C8B-78CD-76059E6A8BA6}"/>
              </a:ext>
            </a:extLst>
          </p:cNvPr>
          <p:cNvSpPr/>
          <p:nvPr/>
        </p:nvSpPr>
        <p:spPr>
          <a:xfrm>
            <a:off x="5707146" y="2821878"/>
            <a:ext cx="1413573" cy="693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453450-76E5-D0DF-C4E8-52D547A88860}"/>
              </a:ext>
            </a:extLst>
          </p:cNvPr>
          <p:cNvSpPr/>
          <p:nvPr/>
        </p:nvSpPr>
        <p:spPr>
          <a:xfrm>
            <a:off x="2059911" y="5244856"/>
            <a:ext cx="1413573" cy="693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05403-897E-3897-DB64-07AB3B1D3484}"/>
              </a:ext>
            </a:extLst>
          </p:cNvPr>
          <p:cNvSpPr txBox="1"/>
          <p:nvPr/>
        </p:nvSpPr>
        <p:spPr>
          <a:xfrm>
            <a:off x="2051981" y="5406858"/>
            <a:ext cx="141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xuất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7BBF6-66C3-0E99-22AD-A31B2BD59358}"/>
              </a:ext>
            </a:extLst>
          </p:cNvPr>
          <p:cNvSpPr txBox="1"/>
          <p:nvPr/>
        </p:nvSpPr>
        <p:spPr>
          <a:xfrm>
            <a:off x="5707145" y="2979535"/>
            <a:ext cx="141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endParaRPr lang="en-US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A2539-8E9D-CA69-A80C-92DF40CC689C}"/>
              </a:ext>
            </a:extLst>
          </p:cNvPr>
          <p:cNvCxnSpPr>
            <a:cxnSpLocks/>
            <a:stCxn id="5" idx="0"/>
            <a:endCxn id="29" idx="2"/>
          </p:cNvCxnSpPr>
          <p:nvPr/>
        </p:nvCxnSpPr>
        <p:spPr>
          <a:xfrm flipH="1" flipV="1">
            <a:off x="6413933" y="3515214"/>
            <a:ext cx="21617" cy="1516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793BCE-9AAF-6BC0-6F8E-6C74E39C649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465554" y="5588603"/>
            <a:ext cx="2412731" cy="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AC415D-B427-09D1-C58A-0C1EC712278E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>
            <a:off x="2758767" y="3525523"/>
            <a:ext cx="7931" cy="171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A8BD9E-72A1-D887-9E7B-EBEEEF4A5944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120089" y="3164201"/>
            <a:ext cx="2587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AAB98C-0F2F-1B7A-9CFE-23A6D4F85193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6992815" y="1827243"/>
            <a:ext cx="2994427" cy="376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08EEBF-AA7E-7DDB-BFB5-16F7C4B98698}"/>
              </a:ext>
            </a:extLst>
          </p:cNvPr>
          <p:cNvCxnSpPr>
            <a:cxnSpLocks/>
            <a:stCxn id="7" idx="0"/>
            <a:endCxn id="28" idx="2"/>
          </p:cNvCxnSpPr>
          <p:nvPr/>
        </p:nvCxnSpPr>
        <p:spPr>
          <a:xfrm flipH="1" flipV="1">
            <a:off x="1015247" y="1796814"/>
            <a:ext cx="1743520" cy="1006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6EEB29D-3A9B-96DD-E4C9-C293B9A10DC4}"/>
              </a:ext>
            </a:extLst>
          </p:cNvPr>
          <p:cNvCxnSpPr>
            <a:cxnSpLocks/>
            <a:stCxn id="7" idx="0"/>
            <a:endCxn id="51" idx="2"/>
          </p:cNvCxnSpPr>
          <p:nvPr/>
        </p:nvCxnSpPr>
        <p:spPr>
          <a:xfrm flipV="1">
            <a:off x="2758767" y="1799751"/>
            <a:ext cx="1468880" cy="100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62D7B73-2EE3-AE9C-EB28-7D6107B431DF}"/>
              </a:ext>
            </a:extLst>
          </p:cNvPr>
          <p:cNvSpPr/>
          <p:nvPr/>
        </p:nvSpPr>
        <p:spPr>
          <a:xfrm>
            <a:off x="3520860" y="1106415"/>
            <a:ext cx="1413573" cy="693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E596D-79A8-5D8D-134F-6F688AC68230}"/>
              </a:ext>
            </a:extLst>
          </p:cNvPr>
          <p:cNvSpPr txBox="1"/>
          <p:nvPr/>
        </p:nvSpPr>
        <p:spPr>
          <a:xfrm>
            <a:off x="386782" y="1102049"/>
            <a:ext cx="1286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endParaRPr 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66B8BC-D930-CFDE-CD24-883C28718962}"/>
              </a:ext>
            </a:extLst>
          </p:cNvPr>
          <p:cNvSpPr txBox="1"/>
          <p:nvPr/>
        </p:nvSpPr>
        <p:spPr>
          <a:xfrm>
            <a:off x="3508913" y="1268417"/>
            <a:ext cx="141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Thanh </a:t>
            </a:r>
            <a:r>
              <a:rPr lang="en-US" b="1" dirty="0" err="1"/>
              <a:t>toán</a:t>
            </a:r>
            <a:endParaRPr lang="en-US" b="1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04DB39A-25FF-88C5-285D-DFD88033D676}"/>
              </a:ext>
            </a:extLst>
          </p:cNvPr>
          <p:cNvCxnSpPr>
            <a:cxnSpLocks/>
            <a:stCxn id="7" idx="0"/>
            <a:endCxn id="66" idx="2"/>
          </p:cNvCxnSpPr>
          <p:nvPr/>
        </p:nvCxnSpPr>
        <p:spPr>
          <a:xfrm flipV="1">
            <a:off x="2758767" y="1799751"/>
            <a:ext cx="3078353" cy="100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8C99B16-4F64-95F0-9CD3-ED71AE8067F4}"/>
              </a:ext>
            </a:extLst>
          </p:cNvPr>
          <p:cNvSpPr/>
          <p:nvPr/>
        </p:nvSpPr>
        <p:spPr>
          <a:xfrm>
            <a:off x="5130333" y="1106415"/>
            <a:ext cx="1413573" cy="693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B1F9D7-6BFB-75C8-F78F-021BEF0788B1}"/>
              </a:ext>
            </a:extLst>
          </p:cNvPr>
          <p:cNvSpPr txBox="1"/>
          <p:nvPr/>
        </p:nvSpPr>
        <p:spPr>
          <a:xfrm>
            <a:off x="5165369" y="1221914"/>
            <a:ext cx="141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Nộp</a:t>
            </a:r>
            <a:r>
              <a:rPr lang="en-US" b="1" dirty="0"/>
              <a:t> </a:t>
            </a:r>
            <a:r>
              <a:rPr lang="en-US" b="1" dirty="0" err="1"/>
              <a:t>báo</a:t>
            </a:r>
            <a:r>
              <a:rPr lang="en-US" b="1" dirty="0"/>
              <a:t> </a:t>
            </a:r>
            <a:r>
              <a:rPr lang="en-US" b="1" dirty="0" err="1"/>
              <a:t>cáo</a:t>
            </a:r>
            <a:endParaRPr lang="en-US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8552F9-9196-F5E9-4316-7719726C247D}"/>
              </a:ext>
            </a:extLst>
          </p:cNvPr>
          <p:cNvSpPr txBox="1"/>
          <p:nvPr/>
        </p:nvSpPr>
        <p:spPr>
          <a:xfrm>
            <a:off x="9992127" y="1509759"/>
            <a:ext cx="141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phòng</a:t>
            </a:r>
            <a:endParaRPr lang="en-US" b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AB9A5B4-30CD-623F-E433-2725E65E8B11}"/>
              </a:ext>
            </a:extLst>
          </p:cNvPr>
          <p:cNvSpPr/>
          <p:nvPr/>
        </p:nvSpPr>
        <p:spPr>
          <a:xfrm>
            <a:off x="1929634" y="1110258"/>
            <a:ext cx="1413573" cy="693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C7F647-3F56-D365-4BCE-12647A5A8C6F}"/>
              </a:ext>
            </a:extLst>
          </p:cNvPr>
          <p:cNvSpPr txBox="1"/>
          <p:nvPr/>
        </p:nvSpPr>
        <p:spPr>
          <a:xfrm>
            <a:off x="2007962" y="1136006"/>
            <a:ext cx="1286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kiếm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endParaRPr lang="en-US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6F685FE-702A-4FF1-EDBC-EAF7930B9B22}"/>
              </a:ext>
            </a:extLst>
          </p:cNvPr>
          <p:cNvCxnSpPr>
            <a:cxnSpLocks/>
            <a:stCxn id="7" idx="0"/>
            <a:endCxn id="72" idx="2"/>
          </p:cNvCxnSpPr>
          <p:nvPr/>
        </p:nvCxnSpPr>
        <p:spPr>
          <a:xfrm flipH="1" flipV="1">
            <a:off x="2651401" y="1782337"/>
            <a:ext cx="107366" cy="102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55988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1273</TotalTime>
  <Words>571</Words>
  <Application>Microsoft Office PowerPoint</Application>
  <PresentationFormat>Widescreen</PresentationFormat>
  <Paragraphs>102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Cooper Black</vt:lpstr>
      <vt:lpstr>Sriracha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Tấn Đạt La</dc:creator>
  <cp:lastModifiedBy>Tấn Đạt La</cp:lastModifiedBy>
  <cp:revision>2</cp:revision>
  <dcterms:created xsi:type="dcterms:W3CDTF">2024-01-13T06:44:50Z</dcterms:created>
  <dcterms:modified xsi:type="dcterms:W3CDTF">2024-01-24T07:35:47Z</dcterms:modified>
</cp:coreProperties>
</file>